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1" r:id="rId2"/>
    <p:sldId id="2562" r:id="rId3"/>
    <p:sldId id="2563" r:id="rId4"/>
    <p:sldId id="2564" r:id="rId5"/>
    <p:sldId id="2565" r:id="rId6"/>
    <p:sldId id="2566" r:id="rId7"/>
    <p:sldId id="2567" r:id="rId8"/>
    <p:sldId id="2568" r:id="rId9"/>
    <p:sldId id="2569" r:id="rId10"/>
    <p:sldId id="25610" r:id="rId11"/>
    <p:sldId id="25611" r:id="rId12"/>
    <p:sldId id="25612" r:id="rId13"/>
    <p:sldId id="25613" r:id="rId14"/>
    <p:sldId id="25614" r:id="rId15"/>
    <p:sldId id="25615" r:id="rId16"/>
    <p:sldId id="25616" r:id="rId17"/>
    <p:sldId id="25617" r:id="rId18"/>
    <p:sldId id="25618" r:id="rId19"/>
    <p:sldId id="25619" r:id="rId20"/>
    <p:sldId id="25620" r:id="rId21"/>
  </p:sldIdLst>
  <p:sldSz cx="10693400" cy="7556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77"/>
  </p:normalViewPr>
  <p:slideViewPr>
    <p:cSldViewPr snapToGrid="0" snapToObjects="1">
      <p:cViewPr varScale="1">
        <p:scale>
          <a:sx n="54" d="100"/>
          <a:sy n="54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6011042" name="Picture"/>
          <p:cNvPicPr>
            <a:picLocks noChangeAspect="1"/>
          </p:cNvPicPr>
          <p:nvPr/>
        </p:nvPicPr>
        <p:blipFill>
          <a:blip r:embed="rId2"/>
          <a:srcRect/>
          <a:stretch>
            <a:fillRect t="1360" b="1360"/>
          </a:stretch>
        </p:blipFill>
        <p:spPr>
          <a:xfrm>
            <a:off x="8890000" y="5689600"/>
            <a:ext cx="1803400" cy="1866900"/>
          </a:xfrm>
          <a:prstGeom prst="rect">
            <a:avLst/>
          </a:prstGeom>
        </p:spPr>
      </p:pic>
      <p:sp>
        <p:nvSpPr>
          <p:cNvPr id="1638174819" name="Text"/>
          <p:cNvSpPr>
            <a:spLocks noGrp="1"/>
          </p:cNvSpPr>
          <p:nvPr/>
        </p:nvSpPr>
        <p:spPr>
          <a:xfrm>
            <a:off x="0" y="3416300"/>
            <a:ext cx="10693400" cy="1854200"/>
          </a:xfrm>
          <a:prstGeom prst="rect">
            <a:avLst/>
          </a:prstGeom>
          <a:solidFill>
            <a:srgbClr val="ED1849"/>
          </a:solidFill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000">
                <a:solidFill>
                  <a:srgbClr val="ED1849"/>
                </a:solidFill>
                <a:latin typeface="SansSerif"/>
                <a:ea typeface="SansSerif"/>
                <a:cs typeface="SansSerif"/>
              </a:defRPr>
            </a:pPr>
            <a:endParaRPr/>
          </a:p>
        </p:txBody>
      </p:sp>
      <p:sp>
        <p:nvSpPr>
          <p:cNvPr id="2063828393" name="Text"/>
          <p:cNvSpPr>
            <a:spLocks noGrp="1"/>
          </p:cNvSpPr>
          <p:nvPr/>
        </p:nvSpPr>
        <p:spPr>
          <a:xfrm>
            <a:off x="0" y="16764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/>
          </a:p>
        </p:txBody>
      </p:sp>
      <p:sp>
        <p:nvSpPr>
          <p:cNvPr id="607934807" name="Text"/>
          <p:cNvSpPr>
            <a:spLocks noGrp="1"/>
          </p:cNvSpPr>
          <p:nvPr/>
        </p:nvSpPr>
        <p:spPr>
          <a:xfrm>
            <a:off x="2438400" y="5003800"/>
            <a:ext cx="7620000" cy="215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/>
              <a:t>GL Assessment is part of the GL Education Group.</a:t>
            </a:r>
          </a:p>
        </p:txBody>
      </p:sp>
      <p:pic>
        <p:nvPicPr>
          <p:cNvPr id="1961020361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721600" y="2133600"/>
            <a:ext cx="2336800" cy="1092200"/>
          </a:xfrm>
          <a:prstGeom prst="rect">
            <a:avLst/>
          </a:prstGeom>
        </p:spPr>
      </p:pic>
      <p:sp>
        <p:nvSpPr>
          <p:cNvPr id="1437676818" name="Text"/>
          <p:cNvSpPr>
            <a:spLocks noGrp="1"/>
          </p:cNvSpPr>
          <p:nvPr/>
        </p:nvSpPr>
        <p:spPr>
          <a:xfrm>
            <a:off x="2438400" y="46355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/>
              <a:t>In case of enquiries please contact GL Assessment by emailing info@gl-assessment.co.uk.</a:t>
            </a:r>
          </a:p>
        </p:txBody>
      </p:sp>
      <p:sp>
        <p:nvSpPr>
          <p:cNvPr id="1695767729" name="Text"/>
          <p:cNvSpPr>
            <a:spLocks noGrp="1"/>
          </p:cNvSpPr>
          <p:nvPr/>
        </p:nvSpPr>
        <p:spPr>
          <a:xfrm>
            <a:off x="3759200" y="3797300"/>
            <a:ext cx="6299200" cy="444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23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2300"/>
              <a:t>Summary presentation for senior leaders</a:t>
            </a:r>
          </a:p>
        </p:txBody>
      </p:sp>
      <p:pic>
        <p:nvPicPr>
          <p:cNvPr id="1512741966" name="Picture"/>
          <p:cNvPicPr>
            <a:picLocks noChangeAspect="1"/>
          </p:cNvPicPr>
          <p:nvPr/>
        </p:nvPicPr>
        <p:blipFill>
          <a:blip r:embed="rId4"/>
          <a:srcRect/>
          <a:stretch>
            <a:fillRect b="32558"/>
          </a:stretch>
        </p:blipFill>
        <p:spPr>
          <a:xfrm>
            <a:off x="698500" y="368300"/>
            <a:ext cx="1739900" cy="546100"/>
          </a:xfrm>
          <a:prstGeom prst="rect">
            <a:avLst/>
          </a:prstGeom>
        </p:spPr>
      </p:pic>
      <p:sp>
        <p:nvSpPr>
          <p:cNvPr id="595325729" name="Text"/>
          <p:cNvSpPr>
            <a:spLocks noGrp="1"/>
          </p:cNvSpPr>
          <p:nvPr/>
        </p:nvSpPr>
        <p:spPr>
          <a:xfrm>
            <a:off x="2438400" y="4813300"/>
            <a:ext cx="7620000" cy="19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r">
              <a:lnSpc>
                <a:spcPct val="100000"/>
              </a:lnSpc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1200"/>
              <a:t>Copyright © 2014 GL Assessment Limited.</a:t>
            </a:r>
          </a:p>
        </p:txBody>
      </p:sp>
      <p:sp>
        <p:nvSpPr>
          <p:cNvPr id="513215930" name="Text"/>
          <p:cNvSpPr>
            <a:spLocks noGrp="1"/>
          </p:cNvSpPr>
          <p:nvPr/>
        </p:nvSpPr>
        <p:spPr>
          <a:xfrm>
            <a:off x="279400" y="5969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School:</a:t>
            </a:r>
            <a:r>
              <a:rPr sz="900">
                <a:latin typeface="Arial"/>
                <a:ea typeface="Arial"/>
                <a:cs typeface="Arial"/>
              </a:rPr>
              <a:t> GEMS World Academy Dubai</a:t>
            </a:r>
          </a:p>
        </p:txBody>
      </p:sp>
      <p:sp>
        <p:nvSpPr>
          <p:cNvPr id="1325809158" name="Text"/>
          <p:cNvSpPr>
            <a:spLocks noGrp="1"/>
          </p:cNvSpPr>
          <p:nvPr/>
        </p:nvSpPr>
        <p:spPr>
          <a:xfrm>
            <a:off x="279400" y="6223000"/>
            <a:ext cx="80518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Group:</a:t>
            </a:r>
            <a:r>
              <a:rPr sz="900">
                <a:latin typeface="Arial"/>
                <a:ea typeface="Arial"/>
                <a:cs typeface="Arial"/>
              </a:rPr>
              <a:t> Unknown</a:t>
            </a:r>
          </a:p>
        </p:txBody>
      </p:sp>
      <p:sp>
        <p:nvSpPr>
          <p:cNvPr id="584197234" name="Text"/>
          <p:cNvSpPr>
            <a:spLocks noGrp="1"/>
          </p:cNvSpPr>
          <p:nvPr/>
        </p:nvSpPr>
        <p:spPr>
          <a:xfrm>
            <a:off x="5168900" y="6477000"/>
            <a:ext cx="31623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No. of students:</a:t>
            </a:r>
            <a:r>
              <a:rPr sz="900">
                <a:latin typeface="Arial"/>
                <a:ea typeface="Arial"/>
                <a:cs typeface="Arial"/>
              </a:rPr>
              <a:t> 135</a:t>
            </a:r>
          </a:p>
        </p:txBody>
      </p:sp>
      <p:sp>
        <p:nvSpPr>
          <p:cNvPr id="307677754" name="Text"/>
          <p:cNvSpPr>
            <a:spLocks noGrp="1"/>
          </p:cNvSpPr>
          <p:nvPr/>
        </p:nvSpPr>
        <p:spPr>
          <a:xfrm>
            <a:off x="3733800" y="6477000"/>
            <a:ext cx="14351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Level:</a:t>
            </a:r>
            <a:r>
              <a:rPr sz="900">
                <a:latin typeface="Arial"/>
                <a:ea typeface="Arial"/>
                <a:cs typeface="Arial"/>
              </a:rPr>
              <a:t> G</a:t>
            </a:r>
          </a:p>
        </p:txBody>
      </p:sp>
      <p:sp>
        <p:nvSpPr>
          <p:cNvPr id="2146873149" name="Text"/>
          <p:cNvSpPr>
            <a:spLocks noGrp="1"/>
          </p:cNvSpPr>
          <p:nvPr/>
        </p:nvSpPr>
        <p:spPr>
          <a:xfrm>
            <a:off x="279400" y="6477000"/>
            <a:ext cx="34544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>
                <a:solidFill>
                  <a:srgbClr val="ED1849"/>
                </a:solidFill>
                <a:latin typeface="Arial"/>
                <a:ea typeface="Arial"/>
                <a:cs typeface="Arial"/>
              </a:rPr>
              <a:t>Period of testing:</a:t>
            </a:r>
            <a:r>
              <a:rPr sz="900">
                <a:latin typeface="Arial"/>
                <a:ea typeface="Arial"/>
                <a:cs typeface="Arial"/>
              </a:rPr>
              <a:t> 26/09/2016 – 28/09/2016</a:t>
            </a:r>
          </a:p>
        </p:txBody>
      </p:sp>
      <p:sp>
        <p:nvSpPr>
          <p:cNvPr id="717631143" name="Text"/>
          <p:cNvSpPr>
            <a:spLocks noGrp="1"/>
          </p:cNvSpPr>
          <p:nvPr/>
        </p:nvSpPr>
        <p:spPr>
          <a:xfrm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01/10/2016</a:t>
            </a:r>
          </a:p>
        </p:txBody>
      </p:sp>
      <p:sp>
        <p:nvSpPr>
          <p:cNvPr id="476778349" name="Text"/>
          <p:cNvSpPr>
            <a:spLocks noGrp="1"/>
          </p:cNvSpPr>
          <p:nvPr/>
        </p:nvSpPr>
        <p:spPr>
          <a:xfrm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Report generated on  </a:t>
            </a:r>
          </a:p>
        </p:txBody>
      </p:sp>
      <p:sp>
        <p:nvSpPr>
          <p:cNvPr id="952224686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50906022" name="Text"/>
          <p:cNvSpPr>
            <a:spLocks noGrp="1"/>
          </p:cNvSpPr>
          <p:nvPr/>
        </p:nvSpPr>
        <p:spPr>
          <a:xfrm>
            <a:off x="1308100" y="7315200"/>
            <a:ext cx="13081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01/10/2016</a:t>
            </a:r>
          </a:p>
        </p:txBody>
      </p:sp>
      <p:sp>
        <p:nvSpPr>
          <p:cNvPr id="992160158" name="Text"/>
          <p:cNvSpPr>
            <a:spLocks noGrp="1"/>
          </p:cNvSpPr>
          <p:nvPr/>
        </p:nvSpPr>
        <p:spPr>
          <a:xfrm>
            <a:off x="457200" y="7315200"/>
            <a:ext cx="5295900" cy="127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Report generated on  </a:t>
            </a:r>
          </a:p>
        </p:txBody>
      </p:sp>
      <p:sp>
        <p:nvSpPr>
          <p:cNvPr id="25256551" name="Line"/>
          <p:cNvSpPr>
            <a:spLocks noGrp="1"/>
          </p:cNvSpPr>
          <p:nvPr/>
        </p:nvSpPr>
        <p:spPr>
          <a:xfrm flipV="1">
            <a:off x="330200" y="72644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987283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66385151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409389174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812415834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378888725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2108937641" name="Pictur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50781785" name="Pictur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564740809" name="Picture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36487299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5676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43153653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782217405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10 of 20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522548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English as an additional language)</a:t>
            </a:r>
          </a:p>
        </p:txBody>
      </p:sp>
      <p:sp>
        <p:nvSpPr>
          <p:cNvPr id="645935736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71207936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139040085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97045781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61096583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353087215" name="Rectangle"/>
          <p:cNvSpPr>
            <a:spLocks noGrp="1"/>
          </p:cNvSpPr>
          <p:nvPr/>
        </p:nvSpPr>
        <p:spPr>
          <a:xfrm>
            <a:off x="1943100" y="2717800"/>
            <a:ext cx="6273800" cy="5080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839505844" name="Text"/>
          <p:cNvSpPr>
            <a:spLocks noGrp="1"/>
          </p:cNvSpPr>
          <p:nvPr/>
        </p:nvSpPr>
        <p:spPr>
          <a:xfrm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All students </a:t>
            </a:r>
          </a:p>
        </p:txBody>
      </p:sp>
      <p:sp>
        <p:nvSpPr>
          <p:cNvPr id="607159318" name="Text"/>
          <p:cNvSpPr>
            <a:spLocks noGrp="1"/>
          </p:cNvSpPr>
          <p:nvPr/>
        </p:nvSpPr>
        <p:spPr>
          <a:xfrm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1831850729" name="Text"/>
          <p:cNvSpPr>
            <a:spLocks noGrp="1"/>
          </p:cNvSpPr>
          <p:nvPr/>
        </p:nvSpPr>
        <p:spPr>
          <a:xfrm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1589638911" name="Text"/>
          <p:cNvSpPr>
            <a:spLocks noGrp="1"/>
          </p:cNvSpPr>
          <p:nvPr/>
        </p:nvSpPr>
        <p:spPr>
          <a:xfrm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217124850" name="Text"/>
          <p:cNvSpPr>
            <a:spLocks noGrp="1"/>
          </p:cNvSpPr>
          <p:nvPr/>
        </p:nvSpPr>
        <p:spPr>
          <a:xfrm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642637697" name="Text"/>
          <p:cNvSpPr>
            <a:spLocks noGrp="1"/>
          </p:cNvSpPr>
          <p:nvPr/>
        </p:nvSpPr>
        <p:spPr>
          <a:xfrm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1116512716" name="Text"/>
          <p:cNvSpPr>
            <a:spLocks noGrp="1"/>
          </p:cNvSpPr>
          <p:nvPr/>
        </p:nvSpPr>
        <p:spPr>
          <a:xfrm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517110326" name="Text"/>
          <p:cNvSpPr>
            <a:spLocks noGrp="1"/>
          </p:cNvSpPr>
          <p:nvPr/>
        </p:nvSpPr>
        <p:spPr>
          <a:xfrm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No </a:t>
            </a:r>
          </a:p>
        </p:txBody>
      </p:sp>
      <p:sp>
        <p:nvSpPr>
          <p:cNvPr id="206929673" name="Text"/>
          <p:cNvSpPr>
            <a:spLocks noGrp="1"/>
          </p:cNvSpPr>
          <p:nvPr/>
        </p:nvSpPr>
        <p:spPr>
          <a:xfrm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1090989618" name="Text"/>
          <p:cNvSpPr>
            <a:spLocks noGrp="1"/>
          </p:cNvSpPr>
          <p:nvPr/>
        </p:nvSpPr>
        <p:spPr>
          <a:xfrm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1047131640" name="Text"/>
          <p:cNvSpPr>
            <a:spLocks noGrp="1"/>
          </p:cNvSpPr>
          <p:nvPr/>
        </p:nvSpPr>
        <p:spPr>
          <a:xfrm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512986315" name="Text"/>
          <p:cNvSpPr>
            <a:spLocks noGrp="1"/>
          </p:cNvSpPr>
          <p:nvPr/>
        </p:nvSpPr>
        <p:spPr>
          <a:xfrm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1761637147" name="Text"/>
          <p:cNvSpPr>
            <a:spLocks noGrp="1"/>
          </p:cNvSpPr>
          <p:nvPr/>
        </p:nvSpPr>
        <p:spPr>
          <a:xfrm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478488440" name="Text"/>
          <p:cNvSpPr>
            <a:spLocks noGrp="1"/>
          </p:cNvSpPr>
          <p:nvPr/>
        </p:nvSpPr>
        <p:spPr>
          <a:xfrm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1776436712" name="Text"/>
          <p:cNvSpPr>
            <a:spLocks noGrp="1"/>
          </p:cNvSpPr>
          <p:nvPr/>
        </p:nvSpPr>
        <p:spPr>
          <a:xfrm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mean (average) scores for all students compared with those for the national sample.</a:t>
            </a:r>
          </a:p>
        </p:txBody>
      </p:sp>
      <p:sp>
        <p:nvSpPr>
          <p:cNvPr id="106674343" name="Text"/>
          <p:cNvSpPr>
            <a:spLocks noGrp="1"/>
          </p:cNvSpPr>
          <p:nvPr/>
        </p:nvSpPr>
        <p:spPr>
          <a:xfrm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Quantitative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874321203" name="Text"/>
          <p:cNvSpPr>
            <a:spLocks noGrp="1"/>
          </p:cNvSpPr>
          <p:nvPr/>
        </p:nvSpPr>
        <p:spPr>
          <a:xfrm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Non-verbal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278840978" name="Text"/>
          <p:cNvSpPr>
            <a:spLocks noGrp="1"/>
          </p:cNvSpPr>
          <p:nvPr/>
        </p:nvSpPr>
        <p:spPr>
          <a:xfrm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No. of</a:t>
            </a:r>
            <a:r>
              <a:t/>
            </a:r>
            <a:br/>
            <a:r>
              <a:rPr sz="900" b="1"/>
              <a:t>students</a:t>
            </a:r>
          </a:p>
        </p:txBody>
      </p:sp>
      <p:sp>
        <p:nvSpPr>
          <p:cNvPr id="670999492" name="Text"/>
          <p:cNvSpPr>
            <a:spLocks noGrp="1"/>
          </p:cNvSpPr>
          <p:nvPr/>
        </p:nvSpPr>
        <p:spPr>
          <a:xfrm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Spatial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051831647" name="Text"/>
          <p:cNvSpPr>
            <a:spLocks noGrp="1"/>
          </p:cNvSpPr>
          <p:nvPr/>
        </p:nvSpPr>
        <p:spPr>
          <a:xfrm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49109025" name="Text"/>
          <p:cNvSpPr>
            <a:spLocks noGrp="1"/>
          </p:cNvSpPr>
          <p:nvPr/>
        </p:nvSpPr>
        <p:spPr>
          <a:xfrm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Overall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741662727" name="Text"/>
          <p:cNvSpPr>
            <a:spLocks noGrp="1"/>
          </p:cNvSpPr>
          <p:nvPr/>
        </p:nvSpPr>
        <p:spPr>
          <a:xfrm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130365501" name="Text"/>
          <p:cNvSpPr>
            <a:spLocks noGrp="1"/>
          </p:cNvSpPr>
          <p:nvPr/>
        </p:nvSpPr>
        <p:spPr>
          <a:xfrm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1412633945" name="Text"/>
          <p:cNvSpPr>
            <a:spLocks noGrp="1"/>
          </p:cNvSpPr>
          <p:nvPr/>
        </p:nvSpPr>
        <p:spPr>
          <a:xfrm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706996030" name="Text"/>
          <p:cNvSpPr>
            <a:spLocks noGrp="1"/>
          </p:cNvSpPr>
          <p:nvPr/>
        </p:nvSpPr>
        <p:spPr>
          <a:xfrm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248235937" name="Text"/>
          <p:cNvSpPr>
            <a:spLocks noGrp="1"/>
          </p:cNvSpPr>
          <p:nvPr/>
        </p:nvSpPr>
        <p:spPr>
          <a:xfrm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-</a:t>
            </a:r>
          </a:p>
        </p:txBody>
      </p:sp>
      <p:sp>
        <p:nvSpPr>
          <p:cNvPr id="333645616" name="Text"/>
          <p:cNvSpPr>
            <a:spLocks noGrp="1"/>
          </p:cNvSpPr>
          <p:nvPr/>
        </p:nvSpPr>
        <p:spPr>
          <a:xfrm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502065795" name="Text"/>
          <p:cNvSpPr>
            <a:spLocks noGrp="1"/>
          </p:cNvSpPr>
          <p:nvPr/>
        </p:nvSpPr>
        <p:spPr>
          <a:xfrm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75656750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379332227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70527489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38373789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11 of 20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7006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53779941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374810156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353783439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357817065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930173494" name="Pictur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2126353945" name="Pictur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577961887" name="Picture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449019308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09973998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305444810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17983918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12 of 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6168356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Custom 2)</a:t>
            </a:r>
          </a:p>
        </p:txBody>
      </p:sp>
      <p:sp>
        <p:nvSpPr>
          <p:cNvPr id="575276368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69853818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38126725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845740269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508053683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256248287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853225952" name="Text"/>
          <p:cNvSpPr>
            <a:spLocks noGrp="1"/>
          </p:cNvSpPr>
          <p:nvPr/>
        </p:nvSpPr>
        <p:spPr>
          <a:xfrm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All students </a:t>
            </a:r>
          </a:p>
        </p:txBody>
      </p:sp>
      <p:sp>
        <p:nvSpPr>
          <p:cNvPr id="65759176" name="Text"/>
          <p:cNvSpPr>
            <a:spLocks noGrp="1"/>
          </p:cNvSpPr>
          <p:nvPr/>
        </p:nvSpPr>
        <p:spPr>
          <a:xfrm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1407876474" name="Text"/>
          <p:cNvSpPr>
            <a:spLocks noGrp="1"/>
          </p:cNvSpPr>
          <p:nvPr/>
        </p:nvSpPr>
        <p:spPr>
          <a:xfrm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1205075872" name="Text"/>
          <p:cNvSpPr>
            <a:spLocks noGrp="1"/>
          </p:cNvSpPr>
          <p:nvPr/>
        </p:nvSpPr>
        <p:spPr>
          <a:xfrm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791905847" name="Text"/>
          <p:cNvSpPr>
            <a:spLocks noGrp="1"/>
          </p:cNvSpPr>
          <p:nvPr/>
        </p:nvSpPr>
        <p:spPr>
          <a:xfrm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1605410070" name="Text"/>
          <p:cNvSpPr>
            <a:spLocks noGrp="1"/>
          </p:cNvSpPr>
          <p:nvPr/>
        </p:nvSpPr>
        <p:spPr>
          <a:xfrm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1142505582" name="Text"/>
          <p:cNvSpPr>
            <a:spLocks noGrp="1"/>
          </p:cNvSpPr>
          <p:nvPr/>
        </p:nvSpPr>
        <p:spPr>
          <a:xfrm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1440028847" name="Text"/>
          <p:cNvSpPr>
            <a:spLocks noGrp="1"/>
          </p:cNvSpPr>
          <p:nvPr/>
        </p:nvSpPr>
        <p:spPr>
          <a:xfrm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Other </a:t>
            </a:r>
          </a:p>
        </p:txBody>
      </p:sp>
      <p:sp>
        <p:nvSpPr>
          <p:cNvPr id="424129839" name="Text"/>
          <p:cNvSpPr>
            <a:spLocks noGrp="1"/>
          </p:cNvSpPr>
          <p:nvPr/>
        </p:nvSpPr>
        <p:spPr>
          <a:xfrm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851979680" name="Text"/>
          <p:cNvSpPr>
            <a:spLocks noGrp="1"/>
          </p:cNvSpPr>
          <p:nvPr/>
        </p:nvSpPr>
        <p:spPr>
          <a:xfrm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105.8</a:t>
            </a:r>
          </a:p>
        </p:txBody>
      </p:sp>
      <p:sp>
        <p:nvSpPr>
          <p:cNvPr id="1949007211" name="Text"/>
          <p:cNvSpPr>
            <a:spLocks noGrp="1"/>
          </p:cNvSpPr>
          <p:nvPr/>
        </p:nvSpPr>
        <p:spPr>
          <a:xfrm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105.6</a:t>
            </a:r>
          </a:p>
        </p:txBody>
      </p:sp>
      <p:sp>
        <p:nvSpPr>
          <p:cNvPr id="1396127586" name="Text"/>
          <p:cNvSpPr>
            <a:spLocks noGrp="1"/>
          </p:cNvSpPr>
          <p:nvPr/>
        </p:nvSpPr>
        <p:spPr>
          <a:xfrm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133</a:t>
            </a:r>
          </a:p>
        </p:txBody>
      </p:sp>
      <p:sp>
        <p:nvSpPr>
          <p:cNvPr id="1310010780" name="Text"/>
          <p:cNvSpPr>
            <a:spLocks noGrp="1"/>
          </p:cNvSpPr>
          <p:nvPr/>
        </p:nvSpPr>
        <p:spPr>
          <a:xfrm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110.1</a:t>
            </a:r>
          </a:p>
        </p:txBody>
      </p:sp>
      <p:sp>
        <p:nvSpPr>
          <p:cNvPr id="1348830416" name="Text"/>
          <p:cNvSpPr>
            <a:spLocks noGrp="1"/>
          </p:cNvSpPr>
          <p:nvPr/>
        </p:nvSpPr>
        <p:spPr>
          <a:xfrm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103.1</a:t>
            </a:r>
          </a:p>
        </p:txBody>
      </p:sp>
      <p:sp>
        <p:nvSpPr>
          <p:cNvPr id="955423980" name="Text"/>
          <p:cNvSpPr>
            <a:spLocks noGrp="1"/>
          </p:cNvSpPr>
          <p:nvPr/>
        </p:nvSpPr>
        <p:spPr>
          <a:xfrm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Emirati </a:t>
            </a:r>
          </a:p>
        </p:txBody>
      </p:sp>
      <p:sp>
        <p:nvSpPr>
          <p:cNvPr id="1075603241" name="Text"/>
          <p:cNvSpPr>
            <a:spLocks noGrp="1"/>
          </p:cNvSpPr>
          <p:nvPr/>
        </p:nvSpPr>
        <p:spPr>
          <a:xfrm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90.0</a:t>
            </a:r>
          </a:p>
        </p:txBody>
      </p:sp>
      <p:sp>
        <p:nvSpPr>
          <p:cNvPr id="146331041" name="Text"/>
          <p:cNvSpPr>
            <a:spLocks noGrp="1"/>
          </p:cNvSpPr>
          <p:nvPr/>
        </p:nvSpPr>
        <p:spPr>
          <a:xfrm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88.5</a:t>
            </a:r>
          </a:p>
        </p:txBody>
      </p:sp>
      <p:sp>
        <p:nvSpPr>
          <p:cNvPr id="517030272" name="Text"/>
          <p:cNvSpPr>
            <a:spLocks noGrp="1"/>
          </p:cNvSpPr>
          <p:nvPr/>
        </p:nvSpPr>
        <p:spPr>
          <a:xfrm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89.0</a:t>
            </a:r>
          </a:p>
        </p:txBody>
      </p:sp>
      <p:sp>
        <p:nvSpPr>
          <p:cNvPr id="1008945742" name="Text"/>
          <p:cNvSpPr>
            <a:spLocks noGrp="1"/>
          </p:cNvSpPr>
          <p:nvPr/>
        </p:nvSpPr>
        <p:spPr>
          <a:xfrm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</a:t>
            </a:r>
          </a:p>
        </p:txBody>
      </p:sp>
      <p:sp>
        <p:nvSpPr>
          <p:cNvPr id="820209082" name="Text"/>
          <p:cNvSpPr>
            <a:spLocks noGrp="1"/>
          </p:cNvSpPr>
          <p:nvPr/>
        </p:nvSpPr>
        <p:spPr>
          <a:xfrm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88.5</a:t>
            </a:r>
          </a:p>
        </p:txBody>
      </p:sp>
      <p:sp>
        <p:nvSpPr>
          <p:cNvPr id="556511081" name="Text"/>
          <p:cNvSpPr>
            <a:spLocks noGrp="1"/>
          </p:cNvSpPr>
          <p:nvPr/>
        </p:nvSpPr>
        <p:spPr>
          <a:xfrm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85.5</a:t>
            </a:r>
          </a:p>
        </p:txBody>
      </p:sp>
      <p:sp>
        <p:nvSpPr>
          <p:cNvPr id="990455682" name="Text"/>
          <p:cNvSpPr>
            <a:spLocks noGrp="1"/>
          </p:cNvSpPr>
          <p:nvPr/>
        </p:nvSpPr>
        <p:spPr>
          <a:xfrm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mean (average) scores for all students compared with those for the national sample.</a:t>
            </a:r>
          </a:p>
        </p:txBody>
      </p:sp>
      <p:sp>
        <p:nvSpPr>
          <p:cNvPr id="1442899477" name="Text"/>
          <p:cNvSpPr>
            <a:spLocks noGrp="1"/>
          </p:cNvSpPr>
          <p:nvPr/>
        </p:nvSpPr>
        <p:spPr>
          <a:xfrm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Quantitative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426168015" name="Text"/>
          <p:cNvSpPr>
            <a:spLocks noGrp="1"/>
          </p:cNvSpPr>
          <p:nvPr/>
        </p:nvSpPr>
        <p:spPr>
          <a:xfrm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Non-verbal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540843938" name="Text"/>
          <p:cNvSpPr>
            <a:spLocks noGrp="1"/>
          </p:cNvSpPr>
          <p:nvPr/>
        </p:nvSpPr>
        <p:spPr>
          <a:xfrm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No. of</a:t>
            </a:r>
            <a:r>
              <a:t/>
            </a:r>
            <a:br/>
            <a:r>
              <a:rPr sz="900" b="1"/>
              <a:t>students</a:t>
            </a:r>
          </a:p>
        </p:txBody>
      </p:sp>
      <p:sp>
        <p:nvSpPr>
          <p:cNvPr id="458766793" name="Text"/>
          <p:cNvSpPr>
            <a:spLocks noGrp="1"/>
          </p:cNvSpPr>
          <p:nvPr/>
        </p:nvSpPr>
        <p:spPr>
          <a:xfrm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Spatial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027197221" name="Text"/>
          <p:cNvSpPr>
            <a:spLocks noGrp="1"/>
          </p:cNvSpPr>
          <p:nvPr/>
        </p:nvSpPr>
        <p:spPr>
          <a:xfrm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482655114" name="Text"/>
          <p:cNvSpPr>
            <a:spLocks noGrp="1"/>
          </p:cNvSpPr>
          <p:nvPr/>
        </p:nvSpPr>
        <p:spPr>
          <a:xfrm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Overall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938766279" name="Text"/>
          <p:cNvSpPr>
            <a:spLocks noGrp="1"/>
          </p:cNvSpPr>
          <p:nvPr/>
        </p:nvSpPr>
        <p:spPr>
          <a:xfrm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282496644" name="Text"/>
          <p:cNvSpPr>
            <a:spLocks noGrp="1"/>
          </p:cNvSpPr>
          <p:nvPr/>
        </p:nvSpPr>
        <p:spPr>
          <a:xfrm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1982235838" name="Text"/>
          <p:cNvSpPr>
            <a:spLocks noGrp="1"/>
          </p:cNvSpPr>
          <p:nvPr/>
        </p:nvSpPr>
        <p:spPr>
          <a:xfrm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523913355" name="Text"/>
          <p:cNvSpPr>
            <a:spLocks noGrp="1"/>
          </p:cNvSpPr>
          <p:nvPr/>
        </p:nvSpPr>
        <p:spPr>
          <a:xfrm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521783363" name="Text"/>
          <p:cNvSpPr>
            <a:spLocks noGrp="1"/>
          </p:cNvSpPr>
          <p:nvPr/>
        </p:nvSpPr>
        <p:spPr>
          <a:xfrm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-</a:t>
            </a:r>
          </a:p>
        </p:txBody>
      </p:sp>
      <p:sp>
        <p:nvSpPr>
          <p:cNvPr id="82746171" name="Text"/>
          <p:cNvSpPr>
            <a:spLocks noGrp="1"/>
          </p:cNvSpPr>
          <p:nvPr/>
        </p:nvSpPr>
        <p:spPr>
          <a:xfrm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292976388" name="Text"/>
          <p:cNvSpPr>
            <a:spLocks noGrp="1"/>
          </p:cNvSpPr>
          <p:nvPr/>
        </p:nvSpPr>
        <p:spPr>
          <a:xfrm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667129123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27049274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52679984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97385174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13 of 20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24951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842354657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203549775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600792886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597422012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99901198" name="Pictur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26656348" name="Pictur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78707325" name="Picture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850905386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073217129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845135950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743070392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14 of 20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671039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Student profiles</a:t>
            </a:r>
          </a:p>
        </p:txBody>
      </p:sp>
      <p:sp>
        <p:nvSpPr>
          <p:cNvPr id="1714455363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63194142" name="Text"/>
          <p:cNvSpPr>
            <a:spLocks noGrp="1"/>
          </p:cNvSpPr>
          <p:nvPr/>
        </p:nvSpPr>
        <p:spPr>
          <a:xfrm>
            <a:off x="685800" y="1219200"/>
            <a:ext cx="9245600" cy="2413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analysis of </a:t>
            </a:r>
            <a:r>
              <a:rPr sz="2000" i="1"/>
              <a:t>CAT4</a:t>
            </a:r>
            <a:r>
              <a:rPr sz="2000"/>
              <a:t> scores allows all students to be assigned a profile; that is, they are assigned to one of seven broad descriptions of their preferences for learning.</a:t>
            </a:r>
            <a:r>
              <a:t/>
            </a:r>
            <a:br/>
            <a:r>
              <a:t/>
            </a:r>
            <a:br/>
            <a:r>
              <a:rPr sz="2000"/>
              <a:t>The Verbal Reasoning and Spatial Ability Batteries form the basis of this analysis and the profiles are expressed as a mild, moderate or extreme bias for verbal or spatial learning or where no bias is discernable (that is, when scores on both batteries are similar), as an even profile.</a:t>
            </a:r>
          </a:p>
        </p:txBody>
      </p:sp>
      <p:sp>
        <p:nvSpPr>
          <p:cNvPr id="685496485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37140887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89510368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723360602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616712147" name="Text"/>
          <p:cNvSpPr>
            <a:spLocks noGrp="1"/>
          </p:cNvSpPr>
          <p:nvPr/>
        </p:nvSpPr>
        <p:spPr>
          <a:xfrm>
            <a:off x="1765300" y="4597400"/>
            <a:ext cx="1473200" cy="215900"/>
          </a:xfrm>
          <a:prstGeom prst="rect">
            <a:avLst/>
          </a:prstGeom>
          <a:solidFill>
            <a:srgbClr val="EDB19B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Extreme verbal bias</a:t>
            </a:r>
          </a:p>
        </p:txBody>
      </p:sp>
      <p:sp>
        <p:nvSpPr>
          <p:cNvPr id="1324974207" name="Text"/>
          <p:cNvSpPr>
            <a:spLocks noGrp="1"/>
          </p:cNvSpPr>
          <p:nvPr/>
        </p:nvSpPr>
        <p:spPr>
          <a:xfrm>
            <a:off x="1765300" y="5029200"/>
            <a:ext cx="1473200" cy="215900"/>
          </a:xfrm>
          <a:prstGeom prst="rect">
            <a:avLst/>
          </a:prstGeom>
          <a:solidFill>
            <a:srgbClr val="FDE7A7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Mild verbal bias</a:t>
            </a:r>
          </a:p>
        </p:txBody>
      </p:sp>
      <p:sp>
        <p:nvSpPr>
          <p:cNvPr id="1583561306" name="Text"/>
          <p:cNvSpPr>
            <a:spLocks noGrp="1"/>
          </p:cNvSpPr>
          <p:nvPr/>
        </p:nvSpPr>
        <p:spPr>
          <a:xfrm>
            <a:off x="1765300" y="5461000"/>
            <a:ext cx="1473200" cy="215900"/>
          </a:xfrm>
          <a:prstGeom prst="rect">
            <a:avLst/>
          </a:prstGeom>
          <a:solidFill>
            <a:srgbClr val="C8E1B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Mild spatial bias</a:t>
            </a:r>
          </a:p>
        </p:txBody>
      </p:sp>
      <p:sp>
        <p:nvSpPr>
          <p:cNvPr id="1150032671" name="Text"/>
          <p:cNvSpPr>
            <a:spLocks noGrp="1"/>
          </p:cNvSpPr>
          <p:nvPr/>
        </p:nvSpPr>
        <p:spPr>
          <a:xfrm>
            <a:off x="3238500" y="4127500"/>
            <a:ext cx="14097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</a:t>
            </a:r>
          </a:p>
        </p:txBody>
      </p:sp>
      <p:sp>
        <p:nvSpPr>
          <p:cNvPr id="1246278497" name="Text"/>
          <p:cNvSpPr>
            <a:spLocks noGrp="1"/>
          </p:cNvSpPr>
          <p:nvPr/>
        </p:nvSpPr>
        <p:spPr>
          <a:xfrm>
            <a:off x="3238500" y="4381500"/>
            <a:ext cx="14097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%</a:t>
            </a:r>
          </a:p>
        </p:txBody>
      </p:sp>
      <p:sp>
        <p:nvSpPr>
          <p:cNvPr id="1794689888" name="Text"/>
          <p:cNvSpPr>
            <a:spLocks noGrp="1"/>
          </p:cNvSpPr>
          <p:nvPr/>
        </p:nvSpPr>
        <p:spPr>
          <a:xfrm>
            <a:off x="4648200" y="4127500"/>
            <a:ext cx="33909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Group</a:t>
            </a:r>
          </a:p>
        </p:txBody>
      </p:sp>
      <p:sp>
        <p:nvSpPr>
          <p:cNvPr id="1945125501" name="Text"/>
          <p:cNvSpPr>
            <a:spLocks noGrp="1"/>
          </p:cNvSpPr>
          <p:nvPr/>
        </p:nvSpPr>
        <p:spPr>
          <a:xfrm>
            <a:off x="6324600" y="4381500"/>
            <a:ext cx="1714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No. of students</a:t>
            </a:r>
          </a:p>
        </p:txBody>
      </p:sp>
      <p:sp>
        <p:nvSpPr>
          <p:cNvPr id="580737026" name="Text"/>
          <p:cNvSpPr>
            <a:spLocks noGrp="1"/>
          </p:cNvSpPr>
          <p:nvPr/>
        </p:nvSpPr>
        <p:spPr>
          <a:xfrm>
            <a:off x="4648200" y="4381500"/>
            <a:ext cx="16764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%</a:t>
            </a:r>
          </a:p>
        </p:txBody>
      </p:sp>
      <p:sp>
        <p:nvSpPr>
          <p:cNvPr id="134020367" name="Text"/>
          <p:cNvSpPr>
            <a:spLocks noGrp="1"/>
          </p:cNvSpPr>
          <p:nvPr/>
        </p:nvSpPr>
        <p:spPr>
          <a:xfrm>
            <a:off x="4648200" y="54610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12%</a:t>
            </a:r>
          </a:p>
        </p:txBody>
      </p:sp>
      <p:sp>
        <p:nvSpPr>
          <p:cNvPr id="1917446113" name="Text"/>
          <p:cNvSpPr>
            <a:spLocks noGrp="1"/>
          </p:cNvSpPr>
          <p:nvPr/>
        </p:nvSpPr>
        <p:spPr>
          <a:xfrm>
            <a:off x="3238500" y="54610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11%</a:t>
            </a:r>
          </a:p>
        </p:txBody>
      </p:sp>
      <p:sp>
        <p:nvSpPr>
          <p:cNvPr id="1377214309" name="Text"/>
          <p:cNvSpPr>
            <a:spLocks noGrp="1"/>
          </p:cNvSpPr>
          <p:nvPr/>
        </p:nvSpPr>
        <p:spPr>
          <a:xfrm>
            <a:off x="6324600" y="54610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15</a:t>
            </a:r>
          </a:p>
        </p:txBody>
      </p:sp>
      <p:sp>
        <p:nvSpPr>
          <p:cNvPr id="1262143997" name="Text"/>
          <p:cNvSpPr>
            <a:spLocks noGrp="1"/>
          </p:cNvSpPr>
          <p:nvPr/>
        </p:nvSpPr>
        <p:spPr>
          <a:xfrm>
            <a:off x="3238500" y="45974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2%</a:t>
            </a:r>
          </a:p>
        </p:txBody>
      </p:sp>
      <p:sp>
        <p:nvSpPr>
          <p:cNvPr id="10692513" name="Text"/>
          <p:cNvSpPr>
            <a:spLocks noGrp="1"/>
          </p:cNvSpPr>
          <p:nvPr/>
        </p:nvSpPr>
        <p:spPr>
          <a:xfrm>
            <a:off x="4648200" y="45974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3%</a:t>
            </a:r>
          </a:p>
        </p:txBody>
      </p:sp>
      <p:sp>
        <p:nvSpPr>
          <p:cNvPr id="1467923290" name="Text"/>
          <p:cNvSpPr>
            <a:spLocks noGrp="1"/>
          </p:cNvSpPr>
          <p:nvPr/>
        </p:nvSpPr>
        <p:spPr>
          <a:xfrm>
            <a:off x="6324600" y="45974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</a:t>
            </a:r>
          </a:p>
        </p:txBody>
      </p:sp>
      <p:sp>
        <p:nvSpPr>
          <p:cNvPr id="1094598294" name="Text"/>
          <p:cNvSpPr>
            <a:spLocks noGrp="1"/>
          </p:cNvSpPr>
          <p:nvPr/>
        </p:nvSpPr>
        <p:spPr>
          <a:xfrm>
            <a:off x="6324600" y="48133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</a:t>
            </a:r>
          </a:p>
        </p:txBody>
      </p:sp>
      <p:sp>
        <p:nvSpPr>
          <p:cNvPr id="1568607056" name="Text"/>
          <p:cNvSpPr>
            <a:spLocks noGrp="1"/>
          </p:cNvSpPr>
          <p:nvPr/>
        </p:nvSpPr>
        <p:spPr>
          <a:xfrm>
            <a:off x="4648200" y="48133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6%</a:t>
            </a:r>
          </a:p>
        </p:txBody>
      </p:sp>
      <p:sp>
        <p:nvSpPr>
          <p:cNvPr id="1069539620" name="Text"/>
          <p:cNvSpPr>
            <a:spLocks noGrp="1"/>
          </p:cNvSpPr>
          <p:nvPr/>
        </p:nvSpPr>
        <p:spPr>
          <a:xfrm>
            <a:off x="6324600" y="52451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67</a:t>
            </a:r>
          </a:p>
        </p:txBody>
      </p:sp>
      <p:sp>
        <p:nvSpPr>
          <p:cNvPr id="1314267950" name="Text"/>
          <p:cNvSpPr>
            <a:spLocks noGrp="1"/>
          </p:cNvSpPr>
          <p:nvPr/>
        </p:nvSpPr>
        <p:spPr>
          <a:xfrm>
            <a:off x="6324600" y="50292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</a:t>
            </a:r>
          </a:p>
        </p:txBody>
      </p:sp>
      <p:sp>
        <p:nvSpPr>
          <p:cNvPr id="2032126255" name="Text"/>
          <p:cNvSpPr>
            <a:spLocks noGrp="1"/>
          </p:cNvSpPr>
          <p:nvPr/>
        </p:nvSpPr>
        <p:spPr>
          <a:xfrm>
            <a:off x="3238500" y="52451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66%</a:t>
            </a:r>
          </a:p>
        </p:txBody>
      </p:sp>
      <p:sp>
        <p:nvSpPr>
          <p:cNvPr id="366045897" name="Text"/>
          <p:cNvSpPr>
            <a:spLocks noGrp="1"/>
          </p:cNvSpPr>
          <p:nvPr/>
        </p:nvSpPr>
        <p:spPr>
          <a:xfrm>
            <a:off x="4648200" y="50292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8%</a:t>
            </a:r>
          </a:p>
        </p:txBody>
      </p:sp>
      <p:sp>
        <p:nvSpPr>
          <p:cNvPr id="1740225871" name="Text"/>
          <p:cNvSpPr>
            <a:spLocks noGrp="1"/>
          </p:cNvSpPr>
          <p:nvPr/>
        </p:nvSpPr>
        <p:spPr>
          <a:xfrm>
            <a:off x="3238500" y="50292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11%</a:t>
            </a:r>
          </a:p>
        </p:txBody>
      </p:sp>
      <p:sp>
        <p:nvSpPr>
          <p:cNvPr id="1396425404" name="Text"/>
          <p:cNvSpPr>
            <a:spLocks noGrp="1"/>
          </p:cNvSpPr>
          <p:nvPr/>
        </p:nvSpPr>
        <p:spPr>
          <a:xfrm>
            <a:off x="4648200" y="52451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55%</a:t>
            </a:r>
          </a:p>
        </p:txBody>
      </p:sp>
      <p:sp>
        <p:nvSpPr>
          <p:cNvPr id="2020470612" name="Text"/>
          <p:cNvSpPr>
            <a:spLocks noGrp="1"/>
          </p:cNvSpPr>
          <p:nvPr/>
        </p:nvSpPr>
        <p:spPr>
          <a:xfrm>
            <a:off x="6324600" y="56769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</a:t>
            </a:r>
          </a:p>
        </p:txBody>
      </p:sp>
      <p:sp>
        <p:nvSpPr>
          <p:cNvPr id="2038149520" name="Text"/>
          <p:cNvSpPr>
            <a:spLocks noGrp="1"/>
          </p:cNvSpPr>
          <p:nvPr/>
        </p:nvSpPr>
        <p:spPr>
          <a:xfrm>
            <a:off x="4648200" y="56769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10%</a:t>
            </a:r>
          </a:p>
        </p:txBody>
      </p:sp>
      <p:sp>
        <p:nvSpPr>
          <p:cNvPr id="667329343" name="Text"/>
          <p:cNvSpPr>
            <a:spLocks noGrp="1"/>
          </p:cNvSpPr>
          <p:nvPr/>
        </p:nvSpPr>
        <p:spPr>
          <a:xfrm>
            <a:off x="6324600" y="5892800"/>
            <a:ext cx="1714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</a:t>
            </a:r>
          </a:p>
        </p:txBody>
      </p:sp>
      <p:sp>
        <p:nvSpPr>
          <p:cNvPr id="1644663167" name="Text"/>
          <p:cNvSpPr>
            <a:spLocks noGrp="1"/>
          </p:cNvSpPr>
          <p:nvPr/>
        </p:nvSpPr>
        <p:spPr>
          <a:xfrm>
            <a:off x="1765300" y="5892800"/>
            <a:ext cx="1473200" cy="215900"/>
          </a:xfrm>
          <a:prstGeom prst="rect">
            <a:avLst/>
          </a:prstGeom>
          <a:solidFill>
            <a:srgbClr val="BE99C1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Extreme spatial bias</a:t>
            </a:r>
          </a:p>
        </p:txBody>
      </p:sp>
      <p:sp>
        <p:nvSpPr>
          <p:cNvPr id="1591827232" name="Text"/>
          <p:cNvSpPr>
            <a:spLocks noGrp="1"/>
          </p:cNvSpPr>
          <p:nvPr/>
        </p:nvSpPr>
        <p:spPr>
          <a:xfrm>
            <a:off x="4648200" y="5892800"/>
            <a:ext cx="16764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5%</a:t>
            </a:r>
          </a:p>
        </p:txBody>
      </p:sp>
      <p:sp>
        <p:nvSpPr>
          <p:cNvPr id="489013898" name="Text"/>
          <p:cNvSpPr>
            <a:spLocks noGrp="1"/>
          </p:cNvSpPr>
          <p:nvPr/>
        </p:nvSpPr>
        <p:spPr>
          <a:xfrm>
            <a:off x="1765300" y="4813300"/>
            <a:ext cx="1473200" cy="215900"/>
          </a:xfrm>
          <a:prstGeom prst="rect">
            <a:avLst/>
          </a:prstGeom>
          <a:solidFill>
            <a:srgbClr val="FCC69A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Moderate verbal bias</a:t>
            </a:r>
          </a:p>
        </p:txBody>
      </p:sp>
      <p:sp>
        <p:nvSpPr>
          <p:cNvPr id="436666617" name="Text"/>
          <p:cNvSpPr>
            <a:spLocks noGrp="1"/>
          </p:cNvSpPr>
          <p:nvPr/>
        </p:nvSpPr>
        <p:spPr>
          <a:xfrm>
            <a:off x="3238500" y="48133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4%</a:t>
            </a:r>
          </a:p>
        </p:txBody>
      </p:sp>
      <p:sp>
        <p:nvSpPr>
          <p:cNvPr id="1104210120" name="Text"/>
          <p:cNvSpPr>
            <a:spLocks noGrp="1"/>
          </p:cNvSpPr>
          <p:nvPr/>
        </p:nvSpPr>
        <p:spPr>
          <a:xfrm>
            <a:off x="3238500" y="58928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2%</a:t>
            </a:r>
          </a:p>
        </p:txBody>
      </p:sp>
      <p:sp>
        <p:nvSpPr>
          <p:cNvPr id="2053293113" name="Text"/>
          <p:cNvSpPr>
            <a:spLocks noGrp="1"/>
          </p:cNvSpPr>
          <p:nvPr/>
        </p:nvSpPr>
        <p:spPr>
          <a:xfrm>
            <a:off x="1765300" y="5676900"/>
            <a:ext cx="1473200" cy="215900"/>
          </a:xfrm>
          <a:prstGeom prst="rect">
            <a:avLst/>
          </a:prstGeom>
          <a:solidFill>
            <a:srgbClr val="AABFD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Moderate spatial bias</a:t>
            </a:r>
          </a:p>
        </p:txBody>
      </p:sp>
      <p:sp>
        <p:nvSpPr>
          <p:cNvPr id="1782626548" name="Text"/>
          <p:cNvSpPr>
            <a:spLocks noGrp="1"/>
          </p:cNvSpPr>
          <p:nvPr/>
        </p:nvSpPr>
        <p:spPr>
          <a:xfrm>
            <a:off x="3238500" y="5676900"/>
            <a:ext cx="14097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4%</a:t>
            </a:r>
          </a:p>
        </p:txBody>
      </p:sp>
      <p:sp>
        <p:nvSpPr>
          <p:cNvPr id="1060032939" name="Text"/>
          <p:cNvSpPr>
            <a:spLocks noGrp="1"/>
          </p:cNvSpPr>
          <p:nvPr/>
        </p:nvSpPr>
        <p:spPr>
          <a:xfrm>
            <a:off x="1765300" y="5245100"/>
            <a:ext cx="1473200" cy="215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No bias or even profile</a:t>
            </a:r>
          </a:p>
        </p:txBody>
      </p:sp>
      <p:sp>
        <p:nvSpPr>
          <p:cNvPr id="449270261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332773775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88141963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677642053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15 of 20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04730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Distribution of profiles within the group</a:t>
            </a:r>
          </a:p>
        </p:txBody>
      </p:sp>
      <p:sp>
        <p:nvSpPr>
          <p:cNvPr id="172746640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69644504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439675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14057314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308030012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270317345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86100" y="1270000"/>
            <a:ext cx="6832600" cy="5105400"/>
          </a:xfrm>
          <a:prstGeom prst="rect">
            <a:avLst/>
          </a:prstGeom>
        </p:spPr>
      </p:pic>
      <p:sp>
        <p:nvSpPr>
          <p:cNvPr id="1295704010" name="Rectangle"/>
          <p:cNvSpPr>
            <a:spLocks noGrp="1"/>
          </p:cNvSpPr>
          <p:nvPr/>
        </p:nvSpPr>
        <p:spPr>
          <a:xfrm>
            <a:off x="749300" y="1701800"/>
            <a:ext cx="203200" cy="203200"/>
          </a:xfrm>
          <a:prstGeom prst="rect">
            <a:avLst/>
          </a:prstGeom>
          <a:solidFill>
            <a:srgbClr val="EDB19B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413115490" name="Rectangle"/>
          <p:cNvSpPr>
            <a:spLocks noGrp="1"/>
          </p:cNvSpPr>
          <p:nvPr/>
        </p:nvSpPr>
        <p:spPr>
          <a:xfrm>
            <a:off x="749300" y="1981200"/>
            <a:ext cx="203200" cy="203200"/>
          </a:xfrm>
          <a:prstGeom prst="rect">
            <a:avLst/>
          </a:prstGeom>
          <a:solidFill>
            <a:srgbClr val="FCC69A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210388257" name="Rectangle"/>
          <p:cNvSpPr>
            <a:spLocks noGrp="1"/>
          </p:cNvSpPr>
          <p:nvPr/>
        </p:nvSpPr>
        <p:spPr>
          <a:xfrm>
            <a:off x="749300" y="2286000"/>
            <a:ext cx="203200" cy="203200"/>
          </a:xfrm>
          <a:prstGeom prst="rect">
            <a:avLst/>
          </a:prstGeom>
          <a:solidFill>
            <a:srgbClr val="FDE7A7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30331015" name="Rectangle"/>
          <p:cNvSpPr>
            <a:spLocks noGrp="1"/>
          </p:cNvSpPr>
          <p:nvPr/>
        </p:nvSpPr>
        <p:spPr>
          <a:xfrm>
            <a:off x="774700" y="2603500"/>
            <a:ext cx="165100" cy="165100"/>
          </a:xfrm>
          <a:prstGeom prst="rect">
            <a:avLst/>
          </a:prstGeom>
          <a:solidFill>
            <a:srgbClr val="FFFFFF"/>
          </a:solidFill>
          <a:ln w="25400">
            <a:solidFill>
              <a:srgbClr val="94959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58218275" name="Rectangle"/>
          <p:cNvSpPr>
            <a:spLocks noGrp="1"/>
          </p:cNvSpPr>
          <p:nvPr/>
        </p:nvSpPr>
        <p:spPr>
          <a:xfrm>
            <a:off x="749300" y="2895600"/>
            <a:ext cx="203200" cy="203200"/>
          </a:xfrm>
          <a:prstGeom prst="rect">
            <a:avLst/>
          </a:prstGeom>
          <a:solidFill>
            <a:srgbClr val="C8E1B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57580985" name="Rectangle"/>
          <p:cNvSpPr>
            <a:spLocks noGrp="1"/>
          </p:cNvSpPr>
          <p:nvPr/>
        </p:nvSpPr>
        <p:spPr>
          <a:xfrm>
            <a:off x="749300" y="3200400"/>
            <a:ext cx="203200" cy="203200"/>
          </a:xfrm>
          <a:prstGeom prst="rect">
            <a:avLst/>
          </a:prstGeom>
          <a:solidFill>
            <a:srgbClr val="AABFDF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614142855" name="Rectangle"/>
          <p:cNvSpPr>
            <a:spLocks noGrp="1"/>
          </p:cNvSpPr>
          <p:nvPr/>
        </p:nvSpPr>
        <p:spPr>
          <a:xfrm>
            <a:off x="749300" y="3505200"/>
            <a:ext cx="203200" cy="203200"/>
          </a:xfrm>
          <a:prstGeom prst="rect">
            <a:avLst/>
          </a:prstGeom>
          <a:solidFill>
            <a:srgbClr val="BE99C1"/>
          </a:solidFill>
          <a:ln w="12700">
            <a:solidFill>
              <a:srgbClr val="FFFFFF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885535081" name="Text"/>
          <p:cNvSpPr>
            <a:spLocks noGrp="1"/>
          </p:cNvSpPr>
          <p:nvPr/>
        </p:nvSpPr>
        <p:spPr>
          <a:xfrm>
            <a:off x="952500" y="1701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Extreme verbal bias</a:t>
            </a:r>
          </a:p>
        </p:txBody>
      </p:sp>
      <p:sp>
        <p:nvSpPr>
          <p:cNvPr id="1919411235" name="Text"/>
          <p:cNvSpPr>
            <a:spLocks noGrp="1"/>
          </p:cNvSpPr>
          <p:nvPr/>
        </p:nvSpPr>
        <p:spPr>
          <a:xfrm>
            <a:off x="952500" y="1981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Moderate verbal bias</a:t>
            </a:r>
          </a:p>
        </p:txBody>
      </p:sp>
      <p:sp>
        <p:nvSpPr>
          <p:cNvPr id="45281411" name="Text"/>
          <p:cNvSpPr>
            <a:spLocks noGrp="1"/>
          </p:cNvSpPr>
          <p:nvPr/>
        </p:nvSpPr>
        <p:spPr>
          <a:xfrm>
            <a:off x="952500" y="22860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Mild verbal bias</a:t>
            </a:r>
          </a:p>
        </p:txBody>
      </p:sp>
      <p:sp>
        <p:nvSpPr>
          <p:cNvPr id="835463639" name="Text"/>
          <p:cNvSpPr>
            <a:spLocks noGrp="1"/>
          </p:cNvSpPr>
          <p:nvPr/>
        </p:nvSpPr>
        <p:spPr>
          <a:xfrm>
            <a:off x="952500" y="25908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No bias</a:t>
            </a:r>
          </a:p>
        </p:txBody>
      </p:sp>
      <p:sp>
        <p:nvSpPr>
          <p:cNvPr id="1389296587" name="Text"/>
          <p:cNvSpPr>
            <a:spLocks noGrp="1"/>
          </p:cNvSpPr>
          <p:nvPr/>
        </p:nvSpPr>
        <p:spPr>
          <a:xfrm>
            <a:off x="952500" y="2895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Mild spatial bias</a:t>
            </a:r>
          </a:p>
        </p:txBody>
      </p:sp>
      <p:sp>
        <p:nvSpPr>
          <p:cNvPr id="318043878" name="Text"/>
          <p:cNvSpPr>
            <a:spLocks noGrp="1"/>
          </p:cNvSpPr>
          <p:nvPr/>
        </p:nvSpPr>
        <p:spPr>
          <a:xfrm>
            <a:off x="952500" y="3200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Moderate spatial bias</a:t>
            </a:r>
          </a:p>
        </p:txBody>
      </p:sp>
      <p:sp>
        <p:nvSpPr>
          <p:cNvPr id="276660163" name="Text"/>
          <p:cNvSpPr>
            <a:spLocks noGrp="1"/>
          </p:cNvSpPr>
          <p:nvPr/>
        </p:nvSpPr>
        <p:spPr>
          <a:xfrm>
            <a:off x="952500" y="35052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Extreme spatial bias</a:t>
            </a:r>
          </a:p>
        </p:txBody>
      </p:sp>
      <p:sp>
        <p:nvSpPr>
          <p:cNvPr id="525263786" name="Text"/>
          <p:cNvSpPr>
            <a:spLocks noGrp="1"/>
          </p:cNvSpPr>
          <p:nvPr/>
        </p:nvSpPr>
        <p:spPr>
          <a:xfrm>
            <a:off x="952500" y="37846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Males</a:t>
            </a:r>
          </a:p>
        </p:txBody>
      </p:sp>
      <p:sp>
        <p:nvSpPr>
          <p:cNvPr id="1950662132" name="Text"/>
          <p:cNvSpPr>
            <a:spLocks noGrp="1"/>
          </p:cNvSpPr>
          <p:nvPr/>
        </p:nvSpPr>
        <p:spPr>
          <a:xfrm>
            <a:off x="952500" y="4089400"/>
            <a:ext cx="1841500" cy="203200"/>
          </a:xfrm>
          <a:prstGeom prst="rect">
            <a:avLst/>
          </a:prstGeom>
        </p:spPr>
        <p:txBody>
          <a:bodyPr wrap="square" lIns="635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Females</a:t>
            </a:r>
          </a:p>
        </p:txBody>
      </p:sp>
      <p:pic>
        <p:nvPicPr>
          <p:cNvPr id="1596676500" name="Pictur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25500" y="4127500"/>
            <a:ext cx="88900" cy="88900"/>
          </a:xfrm>
          <a:prstGeom prst="rect">
            <a:avLst/>
          </a:prstGeom>
        </p:spPr>
      </p:pic>
      <p:sp>
        <p:nvSpPr>
          <p:cNvPr id="386282588" name="Text"/>
          <p:cNvSpPr>
            <a:spLocks noGrp="1"/>
          </p:cNvSpPr>
          <p:nvPr/>
        </p:nvSpPr>
        <p:spPr>
          <a:xfrm>
            <a:off x="825500" y="3771900"/>
            <a:ext cx="279400" cy="2794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500">
                <a:solidFill>
                  <a:srgbClr val="009FEE"/>
                </a:solidFill>
                <a:latin typeface="SansSerif"/>
                <a:ea typeface="SansSerif"/>
                <a:cs typeface="SansSerif"/>
              </a:defRPr>
            </a:pPr>
            <a:r>
              <a:rPr sz="1500">
                <a:solidFill>
                  <a:srgbClr val="009FEE"/>
                </a:solidFill>
              </a:rPr>
              <a:t>•</a:t>
            </a:r>
          </a:p>
        </p:txBody>
      </p:sp>
      <p:sp>
        <p:nvSpPr>
          <p:cNvPr id="40839163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80473633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78183711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31372231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16 of 20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06641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346150649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220758020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839757621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336786641" name="Rectangle"/>
          <p:cNvSpPr>
            <a:spLocks noGrp="1"/>
          </p:cNvSpPr>
          <p:nvPr/>
        </p:nvSpPr>
        <p:spPr>
          <a:xfrm>
            <a:off x="0" y="685800"/>
            <a:ext cx="10693400" cy="63627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399160373" name="Text"/>
          <p:cNvSpPr>
            <a:spLocks noGrp="1"/>
          </p:cNvSpPr>
          <p:nvPr/>
        </p:nvSpPr>
        <p:spPr>
          <a:xfrm>
            <a:off x="330200" y="6985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GCSE indicators</a:t>
            </a:r>
          </a:p>
        </p:txBody>
      </p:sp>
      <p:sp>
        <p:nvSpPr>
          <p:cNvPr id="2096959430" name="Line"/>
          <p:cNvSpPr>
            <a:spLocks noGrp="1"/>
          </p:cNvSpPr>
          <p:nvPr/>
        </p:nvSpPr>
        <p:spPr>
          <a:xfrm flipV="1">
            <a:off x="330200" y="10795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243009093" name="Text"/>
          <p:cNvSpPr>
            <a:spLocks noGrp="1"/>
          </p:cNvSpPr>
          <p:nvPr/>
        </p:nvSpPr>
        <p:spPr>
          <a:xfrm>
            <a:off x="685800" y="1143000"/>
            <a:ext cx="9245600" cy="24257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12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1200"/>
              <a:t>There has always been a significant and positive correlation (that is, a link which is supported by statistical data) between students' scores on reasoning tests such as </a:t>
            </a:r>
            <a:r>
              <a:rPr sz="1200" i="1"/>
              <a:t>CAT4</a:t>
            </a:r>
            <a:r>
              <a:rPr sz="1200"/>
              <a:t> and performance in national tests and examinations. </a:t>
            </a:r>
            <a:r>
              <a:rPr sz="1200" i="1"/>
              <a:t>CAT4</a:t>
            </a:r>
            <a:r>
              <a:rPr sz="1200"/>
              <a:t>, which provides a range of indicators of future attainment, demonstrates what can be achieved because the test has become established as a good predictor of subsequent attainment.</a:t>
            </a:r>
          </a:p>
        </p:txBody>
      </p:sp>
      <p:sp>
        <p:nvSpPr>
          <p:cNvPr id="532908035" name="Text"/>
          <p:cNvSpPr>
            <a:spLocks noGrp="1"/>
          </p:cNvSpPr>
          <p:nvPr/>
        </p:nvSpPr>
        <p:spPr>
          <a:xfrm>
            <a:off x="330200" y="1968500"/>
            <a:ext cx="4279900" cy="2159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14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1400"/>
              <a:t>Summary GCSE indicators</a:t>
            </a:r>
          </a:p>
        </p:txBody>
      </p:sp>
      <p:sp>
        <p:nvSpPr>
          <p:cNvPr id="1578536255" name="Line"/>
          <p:cNvSpPr>
            <a:spLocks noGrp="1"/>
          </p:cNvSpPr>
          <p:nvPr/>
        </p:nvSpPr>
        <p:spPr>
          <a:xfrm flipV="1">
            <a:off x="330200" y="2209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45862747" name="Rectangle"/>
          <p:cNvSpPr>
            <a:spLocks noGrp="1"/>
          </p:cNvSpPr>
          <p:nvPr/>
        </p:nvSpPr>
        <p:spPr>
          <a:xfrm>
            <a:off x="0" y="2273300"/>
            <a:ext cx="10693400" cy="17907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044744446" name="Text"/>
          <p:cNvSpPr>
            <a:spLocks noGrp="1"/>
          </p:cNvSpPr>
          <p:nvPr/>
        </p:nvSpPr>
        <p:spPr>
          <a:xfrm>
            <a:off x="8458200" y="2273300"/>
            <a:ext cx="1905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Females</a:t>
            </a:r>
          </a:p>
        </p:txBody>
      </p:sp>
      <p:sp>
        <p:nvSpPr>
          <p:cNvPr id="1193606050" name="Text"/>
          <p:cNvSpPr>
            <a:spLocks noGrp="1"/>
          </p:cNvSpPr>
          <p:nvPr/>
        </p:nvSpPr>
        <p:spPr>
          <a:xfrm>
            <a:off x="6553200" y="2273300"/>
            <a:ext cx="1905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Males</a:t>
            </a:r>
          </a:p>
        </p:txBody>
      </p:sp>
      <p:sp>
        <p:nvSpPr>
          <p:cNvPr id="1292135723" name="Text"/>
          <p:cNvSpPr>
            <a:spLocks noGrp="1"/>
          </p:cNvSpPr>
          <p:nvPr/>
        </p:nvSpPr>
        <p:spPr>
          <a:xfrm>
            <a:off x="4648200" y="2273300"/>
            <a:ext cx="1905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All students</a:t>
            </a:r>
          </a:p>
        </p:txBody>
      </p:sp>
      <p:sp>
        <p:nvSpPr>
          <p:cNvPr id="1570457997" name="Text"/>
          <p:cNvSpPr>
            <a:spLocks noGrp="1"/>
          </p:cNvSpPr>
          <p:nvPr/>
        </p:nvSpPr>
        <p:spPr>
          <a:xfrm>
            <a:off x="4648200" y="2527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69%</a:t>
            </a:r>
          </a:p>
        </p:txBody>
      </p:sp>
      <p:sp>
        <p:nvSpPr>
          <p:cNvPr id="2113533949" name="Text"/>
          <p:cNvSpPr>
            <a:spLocks noGrp="1"/>
          </p:cNvSpPr>
          <p:nvPr/>
        </p:nvSpPr>
        <p:spPr>
          <a:xfrm>
            <a:off x="4648200" y="2781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77%</a:t>
            </a:r>
          </a:p>
        </p:txBody>
      </p:sp>
      <p:sp>
        <p:nvSpPr>
          <p:cNvPr id="638075816" name="Text"/>
          <p:cNvSpPr>
            <a:spLocks noGrp="1"/>
          </p:cNvSpPr>
          <p:nvPr/>
        </p:nvSpPr>
        <p:spPr>
          <a:xfrm>
            <a:off x="4648200" y="3035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97%</a:t>
            </a:r>
          </a:p>
        </p:txBody>
      </p:sp>
      <p:sp>
        <p:nvSpPr>
          <p:cNvPr id="1754390041" name="Text"/>
          <p:cNvSpPr>
            <a:spLocks noGrp="1"/>
          </p:cNvSpPr>
          <p:nvPr/>
        </p:nvSpPr>
        <p:spPr>
          <a:xfrm>
            <a:off x="4648200" y="3289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399.7</a:t>
            </a:r>
          </a:p>
        </p:txBody>
      </p:sp>
      <p:sp>
        <p:nvSpPr>
          <p:cNvPr id="1082945777" name="Text"/>
          <p:cNvSpPr>
            <a:spLocks noGrp="1"/>
          </p:cNvSpPr>
          <p:nvPr/>
        </p:nvSpPr>
        <p:spPr>
          <a:xfrm>
            <a:off x="6553200" y="3035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97%</a:t>
            </a:r>
          </a:p>
        </p:txBody>
      </p:sp>
      <p:sp>
        <p:nvSpPr>
          <p:cNvPr id="1145765714" name="Text"/>
          <p:cNvSpPr>
            <a:spLocks noGrp="1"/>
          </p:cNvSpPr>
          <p:nvPr/>
        </p:nvSpPr>
        <p:spPr>
          <a:xfrm>
            <a:off x="6553200" y="2527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72%</a:t>
            </a:r>
          </a:p>
        </p:txBody>
      </p:sp>
      <p:sp>
        <p:nvSpPr>
          <p:cNvPr id="398492549" name="Text"/>
          <p:cNvSpPr>
            <a:spLocks noGrp="1"/>
          </p:cNvSpPr>
          <p:nvPr/>
        </p:nvSpPr>
        <p:spPr>
          <a:xfrm>
            <a:off x="6553200" y="3289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409.7</a:t>
            </a:r>
          </a:p>
        </p:txBody>
      </p:sp>
      <p:sp>
        <p:nvSpPr>
          <p:cNvPr id="1610259697" name="Text"/>
          <p:cNvSpPr>
            <a:spLocks noGrp="1"/>
          </p:cNvSpPr>
          <p:nvPr/>
        </p:nvSpPr>
        <p:spPr>
          <a:xfrm>
            <a:off x="6553200" y="2781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80%</a:t>
            </a:r>
          </a:p>
        </p:txBody>
      </p:sp>
      <p:sp>
        <p:nvSpPr>
          <p:cNvPr id="1045807985" name="Text"/>
          <p:cNvSpPr>
            <a:spLocks noGrp="1"/>
          </p:cNvSpPr>
          <p:nvPr/>
        </p:nvSpPr>
        <p:spPr>
          <a:xfrm>
            <a:off x="8458200" y="3035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97%</a:t>
            </a:r>
          </a:p>
        </p:txBody>
      </p:sp>
      <p:sp>
        <p:nvSpPr>
          <p:cNvPr id="1888636847" name="Text"/>
          <p:cNvSpPr>
            <a:spLocks noGrp="1"/>
          </p:cNvSpPr>
          <p:nvPr/>
        </p:nvSpPr>
        <p:spPr>
          <a:xfrm>
            <a:off x="8458200" y="2527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66%</a:t>
            </a:r>
          </a:p>
        </p:txBody>
      </p:sp>
      <p:sp>
        <p:nvSpPr>
          <p:cNvPr id="363701222" name="Text"/>
          <p:cNvSpPr>
            <a:spLocks noGrp="1"/>
          </p:cNvSpPr>
          <p:nvPr/>
        </p:nvSpPr>
        <p:spPr>
          <a:xfrm>
            <a:off x="8458200" y="3289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387.4</a:t>
            </a:r>
          </a:p>
        </p:txBody>
      </p:sp>
      <p:sp>
        <p:nvSpPr>
          <p:cNvPr id="987978792" name="Text"/>
          <p:cNvSpPr>
            <a:spLocks noGrp="1"/>
          </p:cNvSpPr>
          <p:nvPr/>
        </p:nvSpPr>
        <p:spPr>
          <a:xfrm>
            <a:off x="8458200" y="2781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74%</a:t>
            </a:r>
          </a:p>
        </p:txBody>
      </p:sp>
      <p:sp>
        <p:nvSpPr>
          <p:cNvPr id="615998540" name="Text"/>
          <p:cNvSpPr>
            <a:spLocks noGrp="1"/>
          </p:cNvSpPr>
          <p:nvPr/>
        </p:nvSpPr>
        <p:spPr>
          <a:xfrm>
            <a:off x="2171700" y="2527300"/>
            <a:ext cx="24765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0" rtlCol="0" anchor="t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5+ A*–C GCSEs including English and maths</a:t>
            </a:r>
          </a:p>
        </p:txBody>
      </p:sp>
      <p:sp>
        <p:nvSpPr>
          <p:cNvPr id="68799593" name="Text"/>
          <p:cNvSpPr>
            <a:spLocks noGrp="1"/>
          </p:cNvSpPr>
          <p:nvPr/>
        </p:nvSpPr>
        <p:spPr>
          <a:xfrm>
            <a:off x="2171700" y="2781300"/>
            <a:ext cx="24765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0" rtlCol="0" anchor="t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5+ A*–C GCSEs</a:t>
            </a:r>
          </a:p>
        </p:txBody>
      </p:sp>
      <p:sp>
        <p:nvSpPr>
          <p:cNvPr id="968557465" name="Text"/>
          <p:cNvSpPr>
            <a:spLocks noGrp="1"/>
          </p:cNvSpPr>
          <p:nvPr/>
        </p:nvSpPr>
        <p:spPr>
          <a:xfrm>
            <a:off x="330200" y="3289300"/>
            <a:ext cx="4318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Average point score</a:t>
            </a:r>
          </a:p>
        </p:txBody>
      </p:sp>
      <p:sp>
        <p:nvSpPr>
          <p:cNvPr id="619269995" name="Text"/>
          <p:cNvSpPr>
            <a:spLocks noGrp="1"/>
          </p:cNvSpPr>
          <p:nvPr/>
        </p:nvSpPr>
        <p:spPr>
          <a:xfrm>
            <a:off x="2171700" y="3035300"/>
            <a:ext cx="24765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0" rtlCol="0" anchor="t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5+ A*–G GCSEs</a:t>
            </a:r>
          </a:p>
        </p:txBody>
      </p:sp>
      <p:sp>
        <p:nvSpPr>
          <p:cNvPr id="1365052603" name="Text"/>
          <p:cNvSpPr>
            <a:spLocks noGrp="1"/>
          </p:cNvSpPr>
          <p:nvPr/>
        </p:nvSpPr>
        <p:spPr>
          <a:xfrm>
            <a:off x="330200" y="2527300"/>
            <a:ext cx="1841500" cy="762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Percentage of students expected to achieve:</a:t>
            </a:r>
          </a:p>
        </p:txBody>
      </p:sp>
      <p:sp>
        <p:nvSpPr>
          <p:cNvPr id="871297720" name="Text"/>
          <p:cNvSpPr>
            <a:spLocks noGrp="1"/>
          </p:cNvSpPr>
          <p:nvPr/>
        </p:nvSpPr>
        <p:spPr>
          <a:xfrm>
            <a:off x="6553200" y="3797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74</a:t>
            </a:r>
          </a:p>
        </p:txBody>
      </p:sp>
      <p:sp>
        <p:nvSpPr>
          <p:cNvPr id="209791147" name="Text"/>
          <p:cNvSpPr>
            <a:spLocks noGrp="1"/>
          </p:cNvSpPr>
          <p:nvPr/>
        </p:nvSpPr>
        <p:spPr>
          <a:xfrm>
            <a:off x="4648200" y="3797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1939142902" name="Text"/>
          <p:cNvSpPr>
            <a:spLocks noGrp="1"/>
          </p:cNvSpPr>
          <p:nvPr/>
        </p:nvSpPr>
        <p:spPr>
          <a:xfrm>
            <a:off x="8458200" y="3543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330.0</a:t>
            </a:r>
          </a:p>
        </p:txBody>
      </p:sp>
      <p:sp>
        <p:nvSpPr>
          <p:cNvPr id="962927042" name="Text"/>
          <p:cNvSpPr>
            <a:spLocks noGrp="1"/>
          </p:cNvSpPr>
          <p:nvPr/>
        </p:nvSpPr>
        <p:spPr>
          <a:xfrm>
            <a:off x="8458200" y="3797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61</a:t>
            </a:r>
          </a:p>
        </p:txBody>
      </p:sp>
      <p:sp>
        <p:nvSpPr>
          <p:cNvPr id="478031102" name="Text"/>
          <p:cNvSpPr>
            <a:spLocks noGrp="1"/>
          </p:cNvSpPr>
          <p:nvPr/>
        </p:nvSpPr>
        <p:spPr>
          <a:xfrm>
            <a:off x="6553200" y="3543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343.7</a:t>
            </a:r>
          </a:p>
        </p:txBody>
      </p:sp>
      <p:sp>
        <p:nvSpPr>
          <p:cNvPr id="532407887" name="Text"/>
          <p:cNvSpPr>
            <a:spLocks noGrp="1"/>
          </p:cNvSpPr>
          <p:nvPr/>
        </p:nvSpPr>
        <p:spPr>
          <a:xfrm>
            <a:off x="330200" y="3543300"/>
            <a:ext cx="4318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Average point score (best 8)</a:t>
            </a:r>
          </a:p>
        </p:txBody>
      </p:sp>
      <p:sp>
        <p:nvSpPr>
          <p:cNvPr id="1762483407" name="Text"/>
          <p:cNvSpPr>
            <a:spLocks noGrp="1"/>
          </p:cNvSpPr>
          <p:nvPr/>
        </p:nvSpPr>
        <p:spPr>
          <a:xfrm>
            <a:off x="4648200" y="3543300"/>
            <a:ext cx="1905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337.5</a:t>
            </a:r>
          </a:p>
        </p:txBody>
      </p:sp>
      <p:sp>
        <p:nvSpPr>
          <p:cNvPr id="1816678378" name="Text"/>
          <p:cNvSpPr>
            <a:spLocks noGrp="1"/>
          </p:cNvSpPr>
          <p:nvPr/>
        </p:nvSpPr>
        <p:spPr>
          <a:xfrm>
            <a:off x="330200" y="3797300"/>
            <a:ext cx="4318000" cy="254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Number of students</a:t>
            </a:r>
          </a:p>
        </p:txBody>
      </p:sp>
      <p:pic>
        <p:nvPicPr>
          <p:cNvPr id="2138489647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0200" y="4445000"/>
            <a:ext cx="10033000" cy="2451100"/>
          </a:xfrm>
          <a:prstGeom prst="rect">
            <a:avLst/>
          </a:prstGeom>
        </p:spPr>
      </p:pic>
      <p:sp>
        <p:nvSpPr>
          <p:cNvPr id="1309180937" name="Text"/>
          <p:cNvSpPr>
            <a:spLocks noGrp="1"/>
          </p:cNvSpPr>
          <p:nvPr/>
        </p:nvSpPr>
        <p:spPr>
          <a:xfrm>
            <a:off x="330200" y="4064000"/>
            <a:ext cx="4927600" cy="2540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14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1400"/>
              <a:t>Likely distribution of GCSE grades</a:t>
            </a:r>
          </a:p>
        </p:txBody>
      </p:sp>
      <p:sp>
        <p:nvSpPr>
          <p:cNvPr id="286560997" name="Line"/>
          <p:cNvSpPr>
            <a:spLocks noGrp="1"/>
          </p:cNvSpPr>
          <p:nvPr/>
        </p:nvSpPr>
        <p:spPr>
          <a:xfrm flipV="1">
            <a:off x="330200" y="43434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7234000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32187700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00226272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67858393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17 of 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9982640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Other reports available</a:t>
            </a:r>
          </a:p>
        </p:txBody>
      </p:sp>
      <p:sp>
        <p:nvSpPr>
          <p:cNvPr id="158159237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7038002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1666316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676578046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741734181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83809232" name="Text"/>
          <p:cNvSpPr>
            <a:spLocks noGrp="1"/>
          </p:cNvSpPr>
          <p:nvPr/>
        </p:nvSpPr>
        <p:spPr>
          <a:xfrm>
            <a:off x="330200" y="1117600"/>
            <a:ext cx="10033000" cy="46863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Summary report for senior leaders</a:t>
            </a:r>
            <a:r>
              <a:t/>
            </a:r>
            <a:br/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Group report for teachers</a:t>
            </a:r>
            <a:r>
              <a:t/>
            </a:r>
            <a:br/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Individual student report for teachers</a:t>
            </a:r>
            <a:r>
              <a:t/>
            </a:r>
            <a:br/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Individual report for parents</a:t>
            </a:r>
            <a:r>
              <a:t/>
            </a:r>
            <a:br/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Individual report for students</a:t>
            </a:r>
            <a:r>
              <a:t/>
            </a:r>
            <a:br/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Excel report</a:t>
            </a:r>
            <a:r>
              <a:t/>
            </a:r>
            <a:br/>
            <a:r>
              <a:t/>
            </a:r>
            <a:br/>
            <a:r>
              <a:rPr sz="2000"/>
              <a:t>    •  </a:t>
            </a:r>
            <a:r>
              <a:rPr sz="2000" i="1"/>
              <a:t>CAT4</a:t>
            </a:r>
            <a:r>
              <a:rPr sz="2000"/>
              <a:t> Cluster report</a:t>
            </a:r>
          </a:p>
        </p:txBody>
      </p:sp>
      <p:sp>
        <p:nvSpPr>
          <p:cNvPr id="1200277838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755726995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2078295185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085655840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18 of 20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63796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886158911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666703810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565581685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68758173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How to make best use of your </a:t>
            </a:r>
            <a:r>
              <a:rPr sz="2200" i="1"/>
              <a:t>CAT4</a:t>
            </a:r>
            <a:r>
              <a:rPr sz="2200"/>
              <a:t> data</a:t>
            </a:r>
          </a:p>
        </p:txBody>
      </p:sp>
      <p:sp>
        <p:nvSpPr>
          <p:cNvPr id="1845085704" name="Text"/>
          <p:cNvSpPr>
            <a:spLocks noGrp="1"/>
          </p:cNvSpPr>
          <p:nvPr/>
        </p:nvSpPr>
        <p:spPr>
          <a:xfrm>
            <a:off x="457200" y="4419600"/>
            <a:ext cx="2794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 • </a:t>
            </a:r>
          </a:p>
        </p:txBody>
      </p:sp>
      <p:sp>
        <p:nvSpPr>
          <p:cNvPr id="691564448" name="Text"/>
          <p:cNvSpPr>
            <a:spLocks noGrp="1"/>
          </p:cNvSpPr>
          <p:nvPr/>
        </p:nvSpPr>
        <p:spPr>
          <a:xfrm>
            <a:off x="736600" y="4419600"/>
            <a:ext cx="9398000" cy="14605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/>
              <a:t>Individual reports for students</a:t>
            </a:r>
            <a:r>
              <a:rPr sz="2000"/>
              <a:t> can be shared with key members of staff to ensure that:</a:t>
            </a:r>
            <a:r>
              <a:t/>
            </a:r>
            <a:br/>
            <a:r>
              <a:rPr sz="2000"/>
              <a:t>– teaching is appropriate to a student's learning preferences</a:t>
            </a:r>
            <a:r>
              <a:t/>
            </a:r>
            <a:br/>
            <a:r>
              <a:rPr sz="2000"/>
              <a:t>– support or challenge is appropriate to need.</a:t>
            </a:r>
          </a:p>
        </p:txBody>
      </p:sp>
      <p:sp>
        <p:nvSpPr>
          <p:cNvPr id="942179972" name="Text"/>
          <p:cNvSpPr>
            <a:spLocks noGrp="1"/>
          </p:cNvSpPr>
          <p:nvPr/>
        </p:nvSpPr>
        <p:spPr>
          <a:xfrm>
            <a:off x="457200" y="2717800"/>
            <a:ext cx="2794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 • </a:t>
            </a:r>
          </a:p>
        </p:txBody>
      </p:sp>
      <p:sp>
        <p:nvSpPr>
          <p:cNvPr id="1821860073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80407985" name="Text"/>
          <p:cNvSpPr>
            <a:spLocks noGrp="1"/>
          </p:cNvSpPr>
          <p:nvPr/>
        </p:nvSpPr>
        <p:spPr>
          <a:xfrm>
            <a:off x="457200" y="1574800"/>
            <a:ext cx="2794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 • </a:t>
            </a:r>
          </a:p>
        </p:txBody>
      </p:sp>
      <p:sp>
        <p:nvSpPr>
          <p:cNvPr id="663072909" name="Text"/>
          <p:cNvSpPr>
            <a:spLocks noGrp="1"/>
          </p:cNvSpPr>
          <p:nvPr/>
        </p:nvSpPr>
        <p:spPr>
          <a:xfrm>
            <a:off x="736600" y="2717800"/>
            <a:ext cx="9398000" cy="14986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/>
              <a:t>Individual student reports for teachers</a:t>
            </a:r>
            <a:r>
              <a:rPr sz="2000"/>
              <a:t> should be shared with each student and form the basis, with other data, for:</a:t>
            </a:r>
            <a:r>
              <a:t/>
            </a:r>
            <a:br/>
            <a:r>
              <a:rPr sz="2000"/>
              <a:t>– setting targets</a:t>
            </a:r>
            <a:r>
              <a:t/>
            </a:r>
            <a:br/>
            <a:r>
              <a:rPr sz="2000"/>
              <a:t>– monitoring progress</a:t>
            </a:r>
            <a:r>
              <a:t/>
            </a:r>
            <a:br/>
            <a:r>
              <a:rPr sz="2000"/>
              <a:t>– adapting learning to suit the student's preferences.</a:t>
            </a:r>
          </a:p>
        </p:txBody>
      </p:sp>
      <p:sp>
        <p:nvSpPr>
          <p:cNvPr id="973737280" name="Text"/>
          <p:cNvSpPr>
            <a:spLocks noGrp="1"/>
          </p:cNvSpPr>
          <p:nvPr/>
        </p:nvSpPr>
        <p:spPr>
          <a:xfrm>
            <a:off x="736600" y="1574800"/>
            <a:ext cx="9398000" cy="977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/>
              <a:t>Group reports for teachers and Summary reports for senior leaders</a:t>
            </a:r>
            <a:r>
              <a:rPr sz="2000"/>
              <a:t> can:</a:t>
            </a:r>
            <a:r>
              <a:t/>
            </a:r>
            <a:br/>
            <a:r>
              <a:rPr sz="2000"/>
              <a:t>– inform decision making about curriculum and resources</a:t>
            </a:r>
            <a:r>
              <a:t/>
            </a:r>
            <a:br/>
            <a:r>
              <a:rPr sz="2000"/>
              <a:t>– provide a benchmark for monitoring and assessing value added.</a:t>
            </a:r>
          </a:p>
        </p:txBody>
      </p:sp>
      <p:sp>
        <p:nvSpPr>
          <p:cNvPr id="177707482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93937264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40311550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98836283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19 of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574198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835379269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76426857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581210687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652389853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What is the </a:t>
            </a:r>
            <a:r>
              <a:rPr sz="2200" i="1"/>
              <a:t>Cognitive Abilities Test Fourth Edition (CAT4)</a:t>
            </a:r>
            <a:r>
              <a:rPr sz="2200"/>
              <a:t>?</a:t>
            </a:r>
          </a:p>
        </p:txBody>
      </p:sp>
      <p:sp>
        <p:nvSpPr>
          <p:cNvPr id="457736367" name="Text"/>
          <p:cNvSpPr>
            <a:spLocks noGrp="1"/>
          </p:cNvSpPr>
          <p:nvPr/>
        </p:nvSpPr>
        <p:spPr>
          <a:xfrm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/>
            </a:r>
            <a:br/>
            <a:r>
              <a:t/>
            </a:r>
            <a:br/>
            <a:r>
              <a:rPr sz="2000"/>
              <a:t>    •  Assesses </a:t>
            </a:r>
            <a:r>
              <a:rPr sz="2000" i="1"/>
              <a:t>developed</a:t>
            </a:r>
            <a:r>
              <a:rPr sz="2000"/>
              <a:t> abilities</a:t>
            </a:r>
            <a:r>
              <a:t/>
            </a:r>
            <a:br/>
            <a:r>
              <a:t/>
            </a:r>
            <a:br/>
            <a:r>
              <a:rPr sz="2000"/>
              <a:t>    •  Verbal Reasoning Battery – thinking with words</a:t>
            </a:r>
            <a:r>
              <a:t/>
            </a:r>
            <a:br/>
            <a:r>
              <a:t/>
            </a:r>
            <a:br/>
            <a:r>
              <a:rPr sz="2000"/>
              <a:t>    •  Quantitative (or Numerical) Reasoning Battery – thinking with numbers</a:t>
            </a:r>
            <a:r>
              <a:t/>
            </a:r>
            <a:br/>
            <a:r>
              <a:t/>
            </a:r>
            <a:br/>
            <a:r>
              <a:rPr sz="2000"/>
              <a:t>    •  Non-verbal Reasoning Battery – thinking with shapes</a:t>
            </a:r>
            <a:r>
              <a:t/>
            </a:r>
            <a:br/>
            <a:r>
              <a:t/>
            </a:r>
            <a:br/>
            <a:r>
              <a:rPr sz="2000"/>
              <a:t>    •  Spatial Ability Battery – thinking with shape and space</a:t>
            </a:r>
          </a:p>
        </p:txBody>
      </p:sp>
      <p:sp>
        <p:nvSpPr>
          <p:cNvPr id="888696615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57524342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44781146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23774877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24010777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2 of 20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1836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29851026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35578720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32023709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351565413" name="Line"/>
          <p:cNvSpPr>
            <a:spLocks noGrp="1"/>
          </p:cNvSpPr>
          <p:nvPr/>
        </p:nvSpPr>
        <p:spPr>
          <a:xfrm flipV="1">
            <a:off x="330200" y="10668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825361972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How to make best use of your </a:t>
            </a:r>
            <a:r>
              <a:rPr sz="2200" i="1"/>
              <a:t>CAT4</a:t>
            </a:r>
            <a:r>
              <a:rPr sz="2200"/>
              <a:t> data</a:t>
            </a:r>
          </a:p>
        </p:txBody>
      </p:sp>
      <p:sp>
        <p:nvSpPr>
          <p:cNvPr id="2054766009" name="Text"/>
          <p:cNvSpPr>
            <a:spLocks noGrp="1"/>
          </p:cNvSpPr>
          <p:nvPr/>
        </p:nvSpPr>
        <p:spPr>
          <a:xfrm>
            <a:off x="457200" y="2425700"/>
            <a:ext cx="2794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 • </a:t>
            </a:r>
          </a:p>
        </p:txBody>
      </p:sp>
      <p:sp>
        <p:nvSpPr>
          <p:cNvPr id="767785856" name="Text"/>
          <p:cNvSpPr>
            <a:spLocks noGrp="1"/>
          </p:cNvSpPr>
          <p:nvPr/>
        </p:nvSpPr>
        <p:spPr>
          <a:xfrm>
            <a:off x="736600" y="2425700"/>
            <a:ext cx="93980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/>
              <a:t>Individual reports for parents</a:t>
            </a:r>
            <a:r>
              <a:rPr sz="2000"/>
              <a:t> provide the parent or carer with a copy of their child's results to help them understand the process and how they can offer support at home.</a:t>
            </a:r>
          </a:p>
        </p:txBody>
      </p:sp>
      <p:sp>
        <p:nvSpPr>
          <p:cNvPr id="2095130616" name="Text"/>
          <p:cNvSpPr>
            <a:spLocks noGrp="1"/>
          </p:cNvSpPr>
          <p:nvPr/>
        </p:nvSpPr>
        <p:spPr>
          <a:xfrm>
            <a:off x="736600" y="3619500"/>
            <a:ext cx="93980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Data about students' </a:t>
            </a:r>
            <a:r>
              <a:rPr sz="2000" b="1"/>
              <a:t>abilities</a:t>
            </a:r>
            <a:r>
              <a:rPr sz="2000"/>
              <a:t> based on </a:t>
            </a:r>
            <a:r>
              <a:rPr sz="2000" i="1"/>
              <a:t>CAT4</a:t>
            </a:r>
            <a:r>
              <a:rPr sz="2000"/>
              <a:t> can be used very effectively with other information such as that provided by attainment tests and teacher assessment to help set targets for learning and public examinations.</a:t>
            </a:r>
          </a:p>
        </p:txBody>
      </p:sp>
      <p:sp>
        <p:nvSpPr>
          <p:cNvPr id="570903253" name="Text"/>
          <p:cNvSpPr>
            <a:spLocks noGrp="1"/>
          </p:cNvSpPr>
          <p:nvPr/>
        </p:nvSpPr>
        <p:spPr>
          <a:xfrm>
            <a:off x="457200" y="1574800"/>
            <a:ext cx="2794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 • </a:t>
            </a:r>
          </a:p>
        </p:txBody>
      </p:sp>
      <p:sp>
        <p:nvSpPr>
          <p:cNvPr id="214038375" name="Text"/>
          <p:cNvSpPr>
            <a:spLocks noGrp="1"/>
          </p:cNvSpPr>
          <p:nvPr/>
        </p:nvSpPr>
        <p:spPr>
          <a:xfrm>
            <a:off x="736600" y="1574800"/>
            <a:ext cx="9398000" cy="635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 b="1"/>
              <a:t>Individual reports for students</a:t>
            </a:r>
            <a:r>
              <a:rPr sz="2000"/>
              <a:t> provide each student with a copy of his or her results to take away.</a:t>
            </a:r>
          </a:p>
        </p:txBody>
      </p:sp>
      <p:sp>
        <p:nvSpPr>
          <p:cNvPr id="307859900" name="Text"/>
          <p:cNvSpPr>
            <a:spLocks noGrp="1"/>
          </p:cNvSpPr>
          <p:nvPr/>
        </p:nvSpPr>
        <p:spPr>
          <a:xfrm>
            <a:off x="457200" y="3619500"/>
            <a:ext cx="279400" cy="11303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 • </a:t>
            </a:r>
          </a:p>
        </p:txBody>
      </p:sp>
      <p:sp>
        <p:nvSpPr>
          <p:cNvPr id="913233677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652784230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99808473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608336199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20 of 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671270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31001591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394681583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2069726098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4641498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132679178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b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Why use </a:t>
            </a:r>
            <a:r>
              <a:rPr sz="2200" i="1"/>
              <a:t>CAT4</a:t>
            </a:r>
            <a:r>
              <a:rPr sz="2200"/>
              <a:t>?</a:t>
            </a:r>
          </a:p>
        </p:txBody>
      </p:sp>
      <p:sp>
        <p:nvSpPr>
          <p:cNvPr id="289392569" name="Text"/>
          <p:cNvSpPr>
            <a:spLocks noGrp="1"/>
          </p:cNvSpPr>
          <p:nvPr/>
        </p:nvSpPr>
        <p:spPr>
          <a:xfrm>
            <a:off x="330200" y="1117600"/>
            <a:ext cx="10033000" cy="4724400"/>
          </a:xfrm>
          <a:prstGeom prst="rect">
            <a:avLst/>
          </a:prstGeom>
        </p:spPr>
        <p:txBody>
          <a:bodyPr wrap="square" lIns="6350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t/>
            </a:r>
            <a:br/>
            <a:r>
              <a:t/>
            </a:r>
            <a:br/>
            <a:r>
              <a:rPr sz="2000"/>
              <a:t>    •  Overview of performance of group of students</a:t>
            </a:r>
            <a:r>
              <a:t/>
            </a:r>
            <a:br/>
            <a:r>
              <a:t/>
            </a:r>
            <a:br/>
            <a:r>
              <a:rPr sz="2000"/>
              <a:t>    •  Comparison between groups of students</a:t>
            </a:r>
            <a:r>
              <a:t/>
            </a:r>
            <a:br/>
            <a:r>
              <a:t/>
            </a:r>
            <a:br/>
            <a:r>
              <a:rPr sz="2000"/>
              <a:t>    •  Identifying students at risk of underachievement</a:t>
            </a:r>
            <a:r>
              <a:t/>
            </a:r>
            <a:br/>
            <a:r>
              <a:t/>
            </a:r>
            <a:br/>
            <a:r>
              <a:rPr sz="2000"/>
              <a:t>    •  Monitoring ability profile of intakes</a:t>
            </a:r>
            <a:r>
              <a:t/>
            </a:r>
            <a:br/>
            <a:r>
              <a:t/>
            </a:r>
            <a:br/>
            <a:r>
              <a:rPr sz="2000"/>
              <a:t>    •  Benchmark for value added</a:t>
            </a:r>
            <a:r>
              <a:t/>
            </a:r>
            <a:br/>
            <a:r>
              <a:t/>
            </a:r>
            <a:br/>
            <a:r>
              <a:rPr sz="2000"/>
              <a:t>    •  Indicators for national tests and exams</a:t>
            </a:r>
          </a:p>
        </p:txBody>
      </p:sp>
      <p:sp>
        <p:nvSpPr>
          <p:cNvPr id="191793037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926271155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73034498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39069869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3 of 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249457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939815601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73858232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922022414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981693924" name="Text"/>
          <p:cNvSpPr>
            <a:spLocks noGrp="1"/>
          </p:cNvSpPr>
          <p:nvPr/>
        </p:nvSpPr>
        <p:spPr>
          <a:xfrm>
            <a:off x="685800" y="3441700"/>
            <a:ext cx="9245600" cy="10160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the distribution of scores for all students compared with those of the national sample. The bar chart also presents this information on the following slide.</a:t>
            </a:r>
          </a:p>
        </p:txBody>
      </p:sp>
      <p:sp>
        <p:nvSpPr>
          <p:cNvPr id="212920767" name="Text"/>
          <p:cNvSpPr>
            <a:spLocks noGrp="1"/>
          </p:cNvSpPr>
          <p:nvPr/>
        </p:nvSpPr>
        <p:spPr>
          <a:xfrm>
            <a:off x="2273300" y="4483100"/>
            <a:ext cx="11303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Description</a:t>
            </a:r>
          </a:p>
        </p:txBody>
      </p:sp>
      <p:sp>
        <p:nvSpPr>
          <p:cNvPr id="851575067" name="Text"/>
          <p:cNvSpPr>
            <a:spLocks noGrp="1"/>
          </p:cNvSpPr>
          <p:nvPr/>
        </p:nvSpPr>
        <p:spPr>
          <a:xfrm>
            <a:off x="2273300" y="4737100"/>
            <a:ext cx="11303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SAS bands</a:t>
            </a:r>
          </a:p>
        </p:txBody>
      </p:sp>
      <p:sp>
        <p:nvSpPr>
          <p:cNvPr id="1591127461" name="Text"/>
          <p:cNvSpPr>
            <a:spLocks noGrp="1"/>
          </p:cNvSpPr>
          <p:nvPr/>
        </p:nvSpPr>
        <p:spPr>
          <a:xfrm>
            <a:off x="2273300" y="5168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Verbal</a:t>
            </a:r>
          </a:p>
        </p:txBody>
      </p:sp>
      <p:sp>
        <p:nvSpPr>
          <p:cNvPr id="1612864583" name="Text"/>
          <p:cNvSpPr>
            <a:spLocks noGrp="1"/>
          </p:cNvSpPr>
          <p:nvPr/>
        </p:nvSpPr>
        <p:spPr>
          <a:xfrm>
            <a:off x="2273300" y="5384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Quantitative</a:t>
            </a:r>
          </a:p>
        </p:txBody>
      </p:sp>
      <p:sp>
        <p:nvSpPr>
          <p:cNvPr id="1876454047" name="Text"/>
          <p:cNvSpPr>
            <a:spLocks noGrp="1"/>
          </p:cNvSpPr>
          <p:nvPr/>
        </p:nvSpPr>
        <p:spPr>
          <a:xfrm>
            <a:off x="2273300" y="5600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Non-verbal</a:t>
            </a:r>
          </a:p>
        </p:txBody>
      </p:sp>
      <p:sp>
        <p:nvSpPr>
          <p:cNvPr id="1765811734" name="Text"/>
          <p:cNvSpPr>
            <a:spLocks noGrp="1"/>
          </p:cNvSpPr>
          <p:nvPr/>
        </p:nvSpPr>
        <p:spPr>
          <a:xfrm>
            <a:off x="2273300" y="5816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Spatial</a:t>
            </a:r>
          </a:p>
        </p:txBody>
      </p:sp>
      <p:sp>
        <p:nvSpPr>
          <p:cNvPr id="1921295445" name="Text"/>
          <p:cNvSpPr>
            <a:spLocks noGrp="1"/>
          </p:cNvSpPr>
          <p:nvPr/>
        </p:nvSpPr>
        <p:spPr>
          <a:xfrm>
            <a:off x="2273300" y="4953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1648427823" name="Text"/>
          <p:cNvSpPr>
            <a:spLocks noGrp="1"/>
          </p:cNvSpPr>
          <p:nvPr/>
        </p:nvSpPr>
        <p:spPr>
          <a:xfrm>
            <a:off x="3403600" y="4483100"/>
            <a:ext cx="5715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Very low</a:t>
            </a:r>
          </a:p>
        </p:txBody>
      </p:sp>
      <p:sp>
        <p:nvSpPr>
          <p:cNvPr id="439891214" name="Text"/>
          <p:cNvSpPr>
            <a:spLocks noGrp="1"/>
          </p:cNvSpPr>
          <p:nvPr/>
        </p:nvSpPr>
        <p:spPr>
          <a:xfrm>
            <a:off x="34036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&lt;74</a:t>
            </a:r>
          </a:p>
        </p:txBody>
      </p:sp>
      <p:sp>
        <p:nvSpPr>
          <p:cNvPr id="1612920724" name="Text"/>
          <p:cNvSpPr>
            <a:spLocks noGrp="1"/>
          </p:cNvSpPr>
          <p:nvPr/>
        </p:nvSpPr>
        <p:spPr>
          <a:xfrm>
            <a:off x="3975100" y="4483100"/>
            <a:ext cx="1143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Below average</a:t>
            </a:r>
          </a:p>
        </p:txBody>
      </p:sp>
      <p:sp>
        <p:nvSpPr>
          <p:cNvPr id="672532187" name="Text"/>
          <p:cNvSpPr>
            <a:spLocks noGrp="1"/>
          </p:cNvSpPr>
          <p:nvPr/>
        </p:nvSpPr>
        <p:spPr>
          <a:xfrm>
            <a:off x="5118100" y="4483100"/>
            <a:ext cx="17018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Average</a:t>
            </a:r>
          </a:p>
        </p:txBody>
      </p:sp>
      <p:sp>
        <p:nvSpPr>
          <p:cNvPr id="1042032748" name="Text"/>
          <p:cNvSpPr>
            <a:spLocks noGrp="1"/>
          </p:cNvSpPr>
          <p:nvPr/>
        </p:nvSpPr>
        <p:spPr>
          <a:xfrm>
            <a:off x="6819900" y="4483100"/>
            <a:ext cx="11430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Above average</a:t>
            </a:r>
          </a:p>
        </p:txBody>
      </p:sp>
      <p:sp>
        <p:nvSpPr>
          <p:cNvPr id="715254351" name="Text"/>
          <p:cNvSpPr>
            <a:spLocks noGrp="1"/>
          </p:cNvSpPr>
          <p:nvPr/>
        </p:nvSpPr>
        <p:spPr>
          <a:xfrm>
            <a:off x="7962900" y="4483100"/>
            <a:ext cx="584200" cy="2540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Very high</a:t>
            </a:r>
          </a:p>
        </p:txBody>
      </p:sp>
      <p:sp>
        <p:nvSpPr>
          <p:cNvPr id="1813904998" name="Text"/>
          <p:cNvSpPr>
            <a:spLocks noGrp="1"/>
          </p:cNvSpPr>
          <p:nvPr/>
        </p:nvSpPr>
        <p:spPr>
          <a:xfrm>
            <a:off x="7962900" y="4737100"/>
            <a:ext cx="5842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&gt;126</a:t>
            </a:r>
          </a:p>
        </p:txBody>
      </p:sp>
      <p:sp>
        <p:nvSpPr>
          <p:cNvPr id="623448574" name="Text"/>
          <p:cNvSpPr>
            <a:spLocks noGrp="1"/>
          </p:cNvSpPr>
          <p:nvPr/>
        </p:nvSpPr>
        <p:spPr>
          <a:xfrm>
            <a:off x="39751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74–81</a:t>
            </a:r>
          </a:p>
        </p:txBody>
      </p:sp>
      <p:sp>
        <p:nvSpPr>
          <p:cNvPr id="727469505" name="Text"/>
          <p:cNvSpPr>
            <a:spLocks noGrp="1"/>
          </p:cNvSpPr>
          <p:nvPr/>
        </p:nvSpPr>
        <p:spPr>
          <a:xfrm>
            <a:off x="45466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82–88</a:t>
            </a:r>
          </a:p>
        </p:txBody>
      </p:sp>
      <p:sp>
        <p:nvSpPr>
          <p:cNvPr id="955568164" name="Text"/>
          <p:cNvSpPr>
            <a:spLocks noGrp="1"/>
          </p:cNvSpPr>
          <p:nvPr/>
        </p:nvSpPr>
        <p:spPr>
          <a:xfrm>
            <a:off x="51181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89–96</a:t>
            </a:r>
          </a:p>
        </p:txBody>
      </p:sp>
      <p:sp>
        <p:nvSpPr>
          <p:cNvPr id="1351420082" name="Text"/>
          <p:cNvSpPr>
            <a:spLocks noGrp="1"/>
          </p:cNvSpPr>
          <p:nvPr/>
        </p:nvSpPr>
        <p:spPr>
          <a:xfrm>
            <a:off x="56896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97–103</a:t>
            </a:r>
          </a:p>
        </p:txBody>
      </p:sp>
      <p:sp>
        <p:nvSpPr>
          <p:cNvPr id="1530267502" name="Text"/>
          <p:cNvSpPr>
            <a:spLocks noGrp="1"/>
          </p:cNvSpPr>
          <p:nvPr/>
        </p:nvSpPr>
        <p:spPr>
          <a:xfrm>
            <a:off x="6261100" y="4737100"/>
            <a:ext cx="5588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104–111</a:t>
            </a:r>
          </a:p>
        </p:txBody>
      </p:sp>
      <p:sp>
        <p:nvSpPr>
          <p:cNvPr id="941749642" name="Text"/>
          <p:cNvSpPr>
            <a:spLocks noGrp="1"/>
          </p:cNvSpPr>
          <p:nvPr/>
        </p:nvSpPr>
        <p:spPr>
          <a:xfrm>
            <a:off x="73914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119–126</a:t>
            </a:r>
          </a:p>
        </p:txBody>
      </p:sp>
      <p:sp>
        <p:nvSpPr>
          <p:cNvPr id="1031754704" name="Text"/>
          <p:cNvSpPr>
            <a:spLocks noGrp="1"/>
          </p:cNvSpPr>
          <p:nvPr/>
        </p:nvSpPr>
        <p:spPr>
          <a:xfrm>
            <a:off x="6819900" y="4737100"/>
            <a:ext cx="571500" cy="2159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112–118</a:t>
            </a:r>
          </a:p>
        </p:txBody>
      </p:sp>
      <p:sp>
        <p:nvSpPr>
          <p:cNvPr id="1918344250" name="Text"/>
          <p:cNvSpPr>
            <a:spLocks noGrp="1"/>
          </p:cNvSpPr>
          <p:nvPr/>
        </p:nvSpPr>
        <p:spPr>
          <a:xfrm>
            <a:off x="4546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12%</a:t>
            </a:r>
          </a:p>
        </p:txBody>
      </p:sp>
      <p:sp>
        <p:nvSpPr>
          <p:cNvPr id="1439817339" name="Text"/>
          <p:cNvSpPr>
            <a:spLocks noGrp="1"/>
          </p:cNvSpPr>
          <p:nvPr/>
        </p:nvSpPr>
        <p:spPr>
          <a:xfrm>
            <a:off x="5689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20%</a:t>
            </a:r>
          </a:p>
        </p:txBody>
      </p:sp>
      <p:sp>
        <p:nvSpPr>
          <p:cNvPr id="1164282177" name="Text"/>
          <p:cNvSpPr>
            <a:spLocks noGrp="1"/>
          </p:cNvSpPr>
          <p:nvPr/>
        </p:nvSpPr>
        <p:spPr>
          <a:xfrm>
            <a:off x="6261100" y="49530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17%</a:t>
            </a:r>
          </a:p>
        </p:txBody>
      </p:sp>
      <p:sp>
        <p:nvSpPr>
          <p:cNvPr id="219557375" name="Text"/>
          <p:cNvSpPr>
            <a:spLocks noGrp="1"/>
          </p:cNvSpPr>
          <p:nvPr/>
        </p:nvSpPr>
        <p:spPr>
          <a:xfrm>
            <a:off x="5118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17%</a:t>
            </a:r>
          </a:p>
        </p:txBody>
      </p:sp>
      <p:sp>
        <p:nvSpPr>
          <p:cNvPr id="723896079" name="Text"/>
          <p:cNvSpPr>
            <a:spLocks noGrp="1"/>
          </p:cNvSpPr>
          <p:nvPr/>
        </p:nvSpPr>
        <p:spPr>
          <a:xfrm>
            <a:off x="34036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4%</a:t>
            </a:r>
          </a:p>
        </p:txBody>
      </p:sp>
      <p:sp>
        <p:nvSpPr>
          <p:cNvPr id="1026539498" name="Text"/>
          <p:cNvSpPr>
            <a:spLocks noGrp="1"/>
          </p:cNvSpPr>
          <p:nvPr/>
        </p:nvSpPr>
        <p:spPr>
          <a:xfrm>
            <a:off x="73914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7%</a:t>
            </a:r>
          </a:p>
        </p:txBody>
      </p:sp>
      <p:sp>
        <p:nvSpPr>
          <p:cNvPr id="165722888" name="Text"/>
          <p:cNvSpPr>
            <a:spLocks noGrp="1"/>
          </p:cNvSpPr>
          <p:nvPr/>
        </p:nvSpPr>
        <p:spPr>
          <a:xfrm>
            <a:off x="7962900" y="49530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4%</a:t>
            </a:r>
          </a:p>
        </p:txBody>
      </p:sp>
      <p:sp>
        <p:nvSpPr>
          <p:cNvPr id="18288457" name="Text"/>
          <p:cNvSpPr>
            <a:spLocks noGrp="1"/>
          </p:cNvSpPr>
          <p:nvPr/>
        </p:nvSpPr>
        <p:spPr>
          <a:xfrm>
            <a:off x="39751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7%</a:t>
            </a:r>
          </a:p>
        </p:txBody>
      </p:sp>
      <p:sp>
        <p:nvSpPr>
          <p:cNvPr id="283935278" name="Text"/>
          <p:cNvSpPr>
            <a:spLocks noGrp="1"/>
          </p:cNvSpPr>
          <p:nvPr/>
        </p:nvSpPr>
        <p:spPr>
          <a:xfrm>
            <a:off x="6819900" y="49530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12%</a:t>
            </a:r>
          </a:p>
        </p:txBody>
      </p:sp>
      <p:sp>
        <p:nvSpPr>
          <p:cNvPr id="391553712" name="Text"/>
          <p:cNvSpPr>
            <a:spLocks noGrp="1"/>
          </p:cNvSpPr>
          <p:nvPr/>
        </p:nvSpPr>
        <p:spPr>
          <a:xfrm>
            <a:off x="3403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1%</a:t>
            </a:r>
          </a:p>
        </p:txBody>
      </p:sp>
      <p:sp>
        <p:nvSpPr>
          <p:cNvPr id="953343176" name="Text"/>
          <p:cNvSpPr>
            <a:spLocks noGrp="1"/>
          </p:cNvSpPr>
          <p:nvPr/>
        </p:nvSpPr>
        <p:spPr>
          <a:xfrm>
            <a:off x="3975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4%</a:t>
            </a:r>
          </a:p>
        </p:txBody>
      </p:sp>
      <p:sp>
        <p:nvSpPr>
          <p:cNvPr id="463268765" name="Text"/>
          <p:cNvSpPr>
            <a:spLocks noGrp="1"/>
          </p:cNvSpPr>
          <p:nvPr/>
        </p:nvSpPr>
        <p:spPr>
          <a:xfrm>
            <a:off x="4546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7%</a:t>
            </a:r>
          </a:p>
        </p:txBody>
      </p:sp>
      <p:sp>
        <p:nvSpPr>
          <p:cNvPr id="1529912980" name="Text"/>
          <p:cNvSpPr>
            <a:spLocks noGrp="1"/>
          </p:cNvSpPr>
          <p:nvPr/>
        </p:nvSpPr>
        <p:spPr>
          <a:xfrm>
            <a:off x="51181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21%</a:t>
            </a:r>
          </a:p>
        </p:txBody>
      </p:sp>
      <p:sp>
        <p:nvSpPr>
          <p:cNvPr id="1425749329" name="Text"/>
          <p:cNvSpPr>
            <a:spLocks noGrp="1"/>
          </p:cNvSpPr>
          <p:nvPr/>
        </p:nvSpPr>
        <p:spPr>
          <a:xfrm>
            <a:off x="56896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17%</a:t>
            </a:r>
          </a:p>
        </p:txBody>
      </p:sp>
      <p:sp>
        <p:nvSpPr>
          <p:cNvPr id="946439277" name="Text"/>
          <p:cNvSpPr>
            <a:spLocks noGrp="1"/>
          </p:cNvSpPr>
          <p:nvPr/>
        </p:nvSpPr>
        <p:spPr>
          <a:xfrm>
            <a:off x="6261100" y="51689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22%</a:t>
            </a:r>
          </a:p>
        </p:txBody>
      </p:sp>
      <p:sp>
        <p:nvSpPr>
          <p:cNvPr id="393555210" name="Text"/>
          <p:cNvSpPr>
            <a:spLocks noGrp="1"/>
          </p:cNvSpPr>
          <p:nvPr/>
        </p:nvSpPr>
        <p:spPr>
          <a:xfrm>
            <a:off x="68199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15%</a:t>
            </a:r>
          </a:p>
        </p:txBody>
      </p:sp>
      <p:sp>
        <p:nvSpPr>
          <p:cNvPr id="232781710" name="Text"/>
          <p:cNvSpPr>
            <a:spLocks noGrp="1"/>
          </p:cNvSpPr>
          <p:nvPr/>
        </p:nvSpPr>
        <p:spPr>
          <a:xfrm>
            <a:off x="7391400" y="51689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7%</a:t>
            </a:r>
          </a:p>
        </p:txBody>
      </p:sp>
      <p:sp>
        <p:nvSpPr>
          <p:cNvPr id="1794478783" name="Text"/>
          <p:cNvSpPr>
            <a:spLocks noGrp="1"/>
          </p:cNvSpPr>
          <p:nvPr/>
        </p:nvSpPr>
        <p:spPr>
          <a:xfrm>
            <a:off x="7962900" y="51689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4%</a:t>
            </a:r>
          </a:p>
        </p:txBody>
      </p:sp>
      <p:sp>
        <p:nvSpPr>
          <p:cNvPr id="544567413" name="Text"/>
          <p:cNvSpPr>
            <a:spLocks noGrp="1"/>
          </p:cNvSpPr>
          <p:nvPr/>
        </p:nvSpPr>
        <p:spPr>
          <a:xfrm>
            <a:off x="3975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3%</a:t>
            </a:r>
          </a:p>
        </p:txBody>
      </p:sp>
      <p:sp>
        <p:nvSpPr>
          <p:cNvPr id="2116690424" name="Text"/>
          <p:cNvSpPr>
            <a:spLocks noGrp="1"/>
          </p:cNvSpPr>
          <p:nvPr/>
        </p:nvSpPr>
        <p:spPr>
          <a:xfrm>
            <a:off x="4546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3%</a:t>
            </a:r>
          </a:p>
        </p:txBody>
      </p:sp>
      <p:sp>
        <p:nvSpPr>
          <p:cNvPr id="1859966" name="Text"/>
          <p:cNvSpPr>
            <a:spLocks noGrp="1"/>
          </p:cNvSpPr>
          <p:nvPr/>
        </p:nvSpPr>
        <p:spPr>
          <a:xfrm>
            <a:off x="7962900" y="53848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14%</a:t>
            </a:r>
          </a:p>
        </p:txBody>
      </p:sp>
      <p:sp>
        <p:nvSpPr>
          <p:cNvPr id="1195677504" name="Text"/>
          <p:cNvSpPr>
            <a:spLocks noGrp="1"/>
          </p:cNvSpPr>
          <p:nvPr/>
        </p:nvSpPr>
        <p:spPr>
          <a:xfrm>
            <a:off x="6261100" y="53848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21%</a:t>
            </a:r>
          </a:p>
        </p:txBody>
      </p:sp>
      <p:sp>
        <p:nvSpPr>
          <p:cNvPr id="1747324749" name="Text"/>
          <p:cNvSpPr>
            <a:spLocks noGrp="1"/>
          </p:cNvSpPr>
          <p:nvPr/>
        </p:nvSpPr>
        <p:spPr>
          <a:xfrm>
            <a:off x="68199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21%</a:t>
            </a:r>
          </a:p>
        </p:txBody>
      </p:sp>
      <p:sp>
        <p:nvSpPr>
          <p:cNvPr id="448183718" name="Text"/>
          <p:cNvSpPr>
            <a:spLocks noGrp="1"/>
          </p:cNvSpPr>
          <p:nvPr/>
        </p:nvSpPr>
        <p:spPr>
          <a:xfrm>
            <a:off x="5689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12%</a:t>
            </a:r>
          </a:p>
        </p:txBody>
      </p:sp>
      <p:sp>
        <p:nvSpPr>
          <p:cNvPr id="1398598397" name="Text"/>
          <p:cNvSpPr>
            <a:spLocks noGrp="1"/>
          </p:cNvSpPr>
          <p:nvPr/>
        </p:nvSpPr>
        <p:spPr>
          <a:xfrm>
            <a:off x="51181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12%</a:t>
            </a:r>
          </a:p>
        </p:txBody>
      </p:sp>
      <p:sp>
        <p:nvSpPr>
          <p:cNvPr id="2034741964" name="Text"/>
          <p:cNvSpPr>
            <a:spLocks noGrp="1"/>
          </p:cNvSpPr>
          <p:nvPr/>
        </p:nvSpPr>
        <p:spPr>
          <a:xfrm>
            <a:off x="34036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2%</a:t>
            </a:r>
          </a:p>
        </p:txBody>
      </p:sp>
      <p:sp>
        <p:nvSpPr>
          <p:cNvPr id="1378594120" name="Text"/>
          <p:cNvSpPr>
            <a:spLocks noGrp="1"/>
          </p:cNvSpPr>
          <p:nvPr/>
        </p:nvSpPr>
        <p:spPr>
          <a:xfrm>
            <a:off x="7391400" y="53848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12%</a:t>
            </a:r>
          </a:p>
        </p:txBody>
      </p:sp>
      <p:sp>
        <p:nvSpPr>
          <p:cNvPr id="830307357" name="Text"/>
          <p:cNvSpPr>
            <a:spLocks noGrp="1"/>
          </p:cNvSpPr>
          <p:nvPr/>
        </p:nvSpPr>
        <p:spPr>
          <a:xfrm>
            <a:off x="68199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12%</a:t>
            </a:r>
          </a:p>
        </p:txBody>
      </p:sp>
      <p:sp>
        <p:nvSpPr>
          <p:cNvPr id="627010893" name="Text"/>
          <p:cNvSpPr>
            <a:spLocks noGrp="1"/>
          </p:cNvSpPr>
          <p:nvPr/>
        </p:nvSpPr>
        <p:spPr>
          <a:xfrm>
            <a:off x="3975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4%</a:t>
            </a:r>
          </a:p>
        </p:txBody>
      </p:sp>
      <p:sp>
        <p:nvSpPr>
          <p:cNvPr id="469822822" name="Text"/>
          <p:cNvSpPr>
            <a:spLocks noGrp="1"/>
          </p:cNvSpPr>
          <p:nvPr/>
        </p:nvSpPr>
        <p:spPr>
          <a:xfrm>
            <a:off x="4546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8%</a:t>
            </a:r>
          </a:p>
        </p:txBody>
      </p:sp>
      <p:sp>
        <p:nvSpPr>
          <p:cNvPr id="14799335" name="Text"/>
          <p:cNvSpPr>
            <a:spLocks noGrp="1"/>
          </p:cNvSpPr>
          <p:nvPr/>
        </p:nvSpPr>
        <p:spPr>
          <a:xfrm>
            <a:off x="5689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15%</a:t>
            </a:r>
          </a:p>
        </p:txBody>
      </p:sp>
      <p:sp>
        <p:nvSpPr>
          <p:cNvPr id="1771803940" name="Text"/>
          <p:cNvSpPr>
            <a:spLocks noGrp="1"/>
          </p:cNvSpPr>
          <p:nvPr/>
        </p:nvSpPr>
        <p:spPr>
          <a:xfrm>
            <a:off x="7962900" y="56007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10%</a:t>
            </a:r>
          </a:p>
        </p:txBody>
      </p:sp>
      <p:sp>
        <p:nvSpPr>
          <p:cNvPr id="1700570278" name="Text"/>
          <p:cNvSpPr>
            <a:spLocks noGrp="1"/>
          </p:cNvSpPr>
          <p:nvPr/>
        </p:nvSpPr>
        <p:spPr>
          <a:xfrm>
            <a:off x="6261100" y="58166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17%</a:t>
            </a:r>
          </a:p>
        </p:txBody>
      </p:sp>
      <p:sp>
        <p:nvSpPr>
          <p:cNvPr id="624804423" name="Text"/>
          <p:cNvSpPr>
            <a:spLocks noGrp="1"/>
          </p:cNvSpPr>
          <p:nvPr/>
        </p:nvSpPr>
        <p:spPr>
          <a:xfrm>
            <a:off x="6261100" y="5600700"/>
            <a:ext cx="5588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21%</a:t>
            </a:r>
          </a:p>
        </p:txBody>
      </p:sp>
      <p:sp>
        <p:nvSpPr>
          <p:cNvPr id="2040387178" name="Text"/>
          <p:cNvSpPr>
            <a:spLocks noGrp="1"/>
          </p:cNvSpPr>
          <p:nvPr/>
        </p:nvSpPr>
        <p:spPr>
          <a:xfrm>
            <a:off x="68199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12%</a:t>
            </a:r>
          </a:p>
        </p:txBody>
      </p:sp>
      <p:sp>
        <p:nvSpPr>
          <p:cNvPr id="1768425350" name="Text"/>
          <p:cNvSpPr>
            <a:spLocks noGrp="1"/>
          </p:cNvSpPr>
          <p:nvPr/>
        </p:nvSpPr>
        <p:spPr>
          <a:xfrm>
            <a:off x="4546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7%</a:t>
            </a:r>
          </a:p>
        </p:txBody>
      </p:sp>
      <p:sp>
        <p:nvSpPr>
          <p:cNvPr id="751182970" name="Text"/>
          <p:cNvSpPr>
            <a:spLocks noGrp="1"/>
          </p:cNvSpPr>
          <p:nvPr/>
        </p:nvSpPr>
        <p:spPr>
          <a:xfrm>
            <a:off x="34036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2%</a:t>
            </a:r>
          </a:p>
        </p:txBody>
      </p:sp>
      <p:sp>
        <p:nvSpPr>
          <p:cNvPr id="75816077" name="Text"/>
          <p:cNvSpPr>
            <a:spLocks noGrp="1"/>
          </p:cNvSpPr>
          <p:nvPr/>
        </p:nvSpPr>
        <p:spPr>
          <a:xfrm>
            <a:off x="73914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17%</a:t>
            </a:r>
          </a:p>
        </p:txBody>
      </p:sp>
      <p:sp>
        <p:nvSpPr>
          <p:cNvPr id="783003468" name="Text"/>
          <p:cNvSpPr>
            <a:spLocks noGrp="1"/>
          </p:cNvSpPr>
          <p:nvPr/>
        </p:nvSpPr>
        <p:spPr>
          <a:xfrm>
            <a:off x="5689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15%</a:t>
            </a:r>
          </a:p>
        </p:txBody>
      </p:sp>
      <p:sp>
        <p:nvSpPr>
          <p:cNvPr id="159497860" name="Text"/>
          <p:cNvSpPr>
            <a:spLocks noGrp="1"/>
          </p:cNvSpPr>
          <p:nvPr/>
        </p:nvSpPr>
        <p:spPr>
          <a:xfrm>
            <a:off x="51181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19%</a:t>
            </a:r>
          </a:p>
        </p:txBody>
      </p:sp>
      <p:sp>
        <p:nvSpPr>
          <p:cNvPr id="620941564" name="Text"/>
          <p:cNvSpPr>
            <a:spLocks noGrp="1"/>
          </p:cNvSpPr>
          <p:nvPr/>
        </p:nvSpPr>
        <p:spPr>
          <a:xfrm>
            <a:off x="34036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1%</a:t>
            </a:r>
          </a:p>
        </p:txBody>
      </p:sp>
      <p:sp>
        <p:nvSpPr>
          <p:cNvPr id="1541825375" name="Text"/>
          <p:cNvSpPr>
            <a:spLocks noGrp="1"/>
          </p:cNvSpPr>
          <p:nvPr/>
        </p:nvSpPr>
        <p:spPr>
          <a:xfrm>
            <a:off x="7962900" y="5816600"/>
            <a:ext cx="584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7%</a:t>
            </a:r>
          </a:p>
        </p:txBody>
      </p:sp>
      <p:sp>
        <p:nvSpPr>
          <p:cNvPr id="1921392923" name="Text"/>
          <p:cNvSpPr>
            <a:spLocks noGrp="1"/>
          </p:cNvSpPr>
          <p:nvPr/>
        </p:nvSpPr>
        <p:spPr>
          <a:xfrm>
            <a:off x="7391400" y="56007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10%</a:t>
            </a:r>
          </a:p>
        </p:txBody>
      </p:sp>
      <p:sp>
        <p:nvSpPr>
          <p:cNvPr id="1139256922" name="Text"/>
          <p:cNvSpPr>
            <a:spLocks noGrp="1"/>
          </p:cNvSpPr>
          <p:nvPr/>
        </p:nvSpPr>
        <p:spPr>
          <a:xfrm>
            <a:off x="3975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4%</a:t>
            </a:r>
          </a:p>
        </p:txBody>
      </p:sp>
      <p:sp>
        <p:nvSpPr>
          <p:cNvPr id="526891402" name="Text"/>
          <p:cNvSpPr>
            <a:spLocks noGrp="1"/>
          </p:cNvSpPr>
          <p:nvPr/>
        </p:nvSpPr>
        <p:spPr>
          <a:xfrm>
            <a:off x="5118100" y="5816600"/>
            <a:ext cx="571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19%</a:t>
            </a:r>
          </a:p>
        </p:txBody>
      </p:sp>
      <p:sp>
        <p:nvSpPr>
          <p:cNvPr id="1388716833" name="Text"/>
          <p:cNvSpPr>
            <a:spLocks noGrp="1"/>
          </p:cNvSpPr>
          <p:nvPr/>
        </p:nvSpPr>
        <p:spPr>
          <a:xfrm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mean (average) scores for all students compared with those for the national sample.</a:t>
            </a:r>
          </a:p>
        </p:txBody>
      </p:sp>
      <p:sp>
        <p:nvSpPr>
          <p:cNvPr id="1311536635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battery)</a:t>
            </a:r>
          </a:p>
        </p:txBody>
      </p:sp>
      <p:sp>
        <p:nvSpPr>
          <p:cNvPr id="1224071637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78664799" name="Text"/>
          <p:cNvSpPr>
            <a:spLocks noGrp="1"/>
          </p:cNvSpPr>
          <p:nvPr/>
        </p:nvSpPr>
        <p:spPr>
          <a:xfrm>
            <a:off x="46101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416833888" name="Text"/>
          <p:cNvSpPr>
            <a:spLocks noGrp="1"/>
          </p:cNvSpPr>
          <p:nvPr/>
        </p:nvSpPr>
        <p:spPr>
          <a:xfrm>
            <a:off x="2286000" y="29083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90% confidence band</a:t>
            </a:r>
          </a:p>
        </p:txBody>
      </p:sp>
      <p:sp>
        <p:nvSpPr>
          <p:cNvPr id="1428477680" name="Text"/>
          <p:cNvSpPr>
            <a:spLocks noGrp="1"/>
          </p:cNvSpPr>
          <p:nvPr/>
        </p:nvSpPr>
        <p:spPr>
          <a:xfrm>
            <a:off x="7581900" y="29083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103.7–107.3</a:t>
            </a:r>
          </a:p>
        </p:txBody>
      </p:sp>
      <p:sp>
        <p:nvSpPr>
          <p:cNvPr id="1704677947" name="Text"/>
          <p:cNvSpPr>
            <a:spLocks noGrp="1"/>
          </p:cNvSpPr>
          <p:nvPr/>
        </p:nvSpPr>
        <p:spPr>
          <a:xfrm>
            <a:off x="2286000" y="26924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All students</a:t>
            </a:r>
          </a:p>
        </p:txBody>
      </p:sp>
      <p:sp>
        <p:nvSpPr>
          <p:cNvPr id="300125472" name="Text"/>
          <p:cNvSpPr>
            <a:spLocks noGrp="1"/>
          </p:cNvSpPr>
          <p:nvPr/>
        </p:nvSpPr>
        <p:spPr>
          <a:xfrm>
            <a:off x="36195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1615560048" name="Text"/>
          <p:cNvSpPr>
            <a:spLocks noGrp="1"/>
          </p:cNvSpPr>
          <p:nvPr/>
        </p:nvSpPr>
        <p:spPr>
          <a:xfrm>
            <a:off x="56007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942920602" name="Text"/>
          <p:cNvSpPr>
            <a:spLocks noGrp="1"/>
          </p:cNvSpPr>
          <p:nvPr/>
        </p:nvSpPr>
        <p:spPr>
          <a:xfrm>
            <a:off x="56007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103.2–107.6</a:t>
            </a:r>
          </a:p>
        </p:txBody>
      </p:sp>
      <p:sp>
        <p:nvSpPr>
          <p:cNvPr id="1384726601" name="Text"/>
          <p:cNvSpPr>
            <a:spLocks noGrp="1"/>
          </p:cNvSpPr>
          <p:nvPr/>
        </p:nvSpPr>
        <p:spPr>
          <a:xfrm>
            <a:off x="7581900" y="24765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819700468" name="Text"/>
          <p:cNvSpPr>
            <a:spLocks noGrp="1"/>
          </p:cNvSpPr>
          <p:nvPr/>
        </p:nvSpPr>
        <p:spPr>
          <a:xfrm>
            <a:off x="56007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598170171" name="Text"/>
          <p:cNvSpPr>
            <a:spLocks noGrp="1"/>
          </p:cNvSpPr>
          <p:nvPr/>
        </p:nvSpPr>
        <p:spPr>
          <a:xfrm>
            <a:off x="65913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075112390" name="Text"/>
          <p:cNvSpPr>
            <a:spLocks noGrp="1"/>
          </p:cNvSpPr>
          <p:nvPr/>
        </p:nvSpPr>
        <p:spPr>
          <a:xfrm>
            <a:off x="65913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Spatial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486532872" name="Text"/>
          <p:cNvSpPr>
            <a:spLocks noGrp="1"/>
          </p:cNvSpPr>
          <p:nvPr/>
        </p:nvSpPr>
        <p:spPr>
          <a:xfrm>
            <a:off x="65913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102.7–107.6</a:t>
            </a:r>
          </a:p>
        </p:txBody>
      </p:sp>
      <p:sp>
        <p:nvSpPr>
          <p:cNvPr id="1687735575" name="Text"/>
          <p:cNvSpPr>
            <a:spLocks noGrp="1"/>
          </p:cNvSpPr>
          <p:nvPr/>
        </p:nvSpPr>
        <p:spPr>
          <a:xfrm>
            <a:off x="46101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107.3–112.2</a:t>
            </a:r>
          </a:p>
        </p:txBody>
      </p:sp>
      <p:sp>
        <p:nvSpPr>
          <p:cNvPr id="1807799449" name="Text"/>
          <p:cNvSpPr>
            <a:spLocks noGrp="1"/>
          </p:cNvSpPr>
          <p:nvPr/>
        </p:nvSpPr>
        <p:spPr>
          <a:xfrm>
            <a:off x="3619500" y="24765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086701587" name="Text"/>
          <p:cNvSpPr>
            <a:spLocks noGrp="1"/>
          </p:cNvSpPr>
          <p:nvPr/>
        </p:nvSpPr>
        <p:spPr>
          <a:xfrm>
            <a:off x="3619500" y="29083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101.0–104.8</a:t>
            </a:r>
          </a:p>
        </p:txBody>
      </p:sp>
      <p:sp>
        <p:nvSpPr>
          <p:cNvPr id="1992638621" name="Text"/>
          <p:cNvSpPr>
            <a:spLocks noGrp="1"/>
          </p:cNvSpPr>
          <p:nvPr/>
        </p:nvSpPr>
        <p:spPr>
          <a:xfrm>
            <a:off x="46101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Quantitative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269828182" name="Text"/>
          <p:cNvSpPr>
            <a:spLocks noGrp="1"/>
          </p:cNvSpPr>
          <p:nvPr/>
        </p:nvSpPr>
        <p:spPr>
          <a:xfrm>
            <a:off x="2286000" y="2476500"/>
            <a:ext cx="13335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1664276057" name="Text"/>
          <p:cNvSpPr>
            <a:spLocks noGrp="1"/>
          </p:cNvSpPr>
          <p:nvPr/>
        </p:nvSpPr>
        <p:spPr>
          <a:xfrm>
            <a:off x="7581900" y="2159000"/>
            <a:ext cx="9652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Overall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513187824" name="Text"/>
          <p:cNvSpPr>
            <a:spLocks noGrp="1"/>
          </p:cNvSpPr>
          <p:nvPr/>
        </p:nvSpPr>
        <p:spPr>
          <a:xfrm>
            <a:off x="36195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457479169" name="Text"/>
          <p:cNvSpPr>
            <a:spLocks noGrp="1"/>
          </p:cNvSpPr>
          <p:nvPr/>
        </p:nvSpPr>
        <p:spPr>
          <a:xfrm>
            <a:off x="7581900" y="2692400"/>
            <a:ext cx="9652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853431616" name="Text"/>
          <p:cNvSpPr>
            <a:spLocks noGrp="1"/>
          </p:cNvSpPr>
          <p:nvPr/>
        </p:nvSpPr>
        <p:spPr>
          <a:xfrm>
            <a:off x="5600700" y="2159000"/>
            <a:ext cx="9906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Non-verbal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82094338" name="Text"/>
          <p:cNvSpPr>
            <a:spLocks noGrp="1"/>
          </p:cNvSpPr>
          <p:nvPr/>
        </p:nvSpPr>
        <p:spPr>
          <a:xfrm>
            <a:off x="46101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974773120" name="Text"/>
          <p:cNvSpPr>
            <a:spLocks noGrp="1"/>
          </p:cNvSpPr>
          <p:nvPr/>
        </p:nvSpPr>
        <p:spPr>
          <a:xfrm>
            <a:off x="6591300" y="2692400"/>
            <a:ext cx="9906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58189179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14937355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384631231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571321947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4 of 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577492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85389828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803947890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402524337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966740205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308100" y="1536700"/>
            <a:ext cx="8051800" cy="49276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1446022487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battery)</a:t>
            </a:r>
          </a:p>
        </p:txBody>
      </p:sp>
      <p:sp>
        <p:nvSpPr>
          <p:cNvPr id="227505910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7093771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09950862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916598058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363360875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5 of 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712635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gender)</a:t>
            </a:r>
          </a:p>
        </p:txBody>
      </p:sp>
      <p:sp>
        <p:nvSpPr>
          <p:cNvPr id="2015266844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47776662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382293435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208217386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496519428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2028057801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707016223" name="Text"/>
          <p:cNvSpPr>
            <a:spLocks noGrp="1"/>
          </p:cNvSpPr>
          <p:nvPr/>
        </p:nvSpPr>
        <p:spPr>
          <a:xfrm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All students </a:t>
            </a:r>
          </a:p>
        </p:txBody>
      </p:sp>
      <p:sp>
        <p:nvSpPr>
          <p:cNvPr id="794641110" name="Text"/>
          <p:cNvSpPr>
            <a:spLocks noGrp="1"/>
          </p:cNvSpPr>
          <p:nvPr/>
        </p:nvSpPr>
        <p:spPr>
          <a:xfrm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332335077" name="Text"/>
          <p:cNvSpPr>
            <a:spLocks noGrp="1"/>
          </p:cNvSpPr>
          <p:nvPr/>
        </p:nvSpPr>
        <p:spPr>
          <a:xfrm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2098156939" name="Text"/>
          <p:cNvSpPr>
            <a:spLocks noGrp="1"/>
          </p:cNvSpPr>
          <p:nvPr/>
        </p:nvSpPr>
        <p:spPr>
          <a:xfrm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2042190033" name="Text"/>
          <p:cNvSpPr>
            <a:spLocks noGrp="1"/>
          </p:cNvSpPr>
          <p:nvPr/>
        </p:nvSpPr>
        <p:spPr>
          <a:xfrm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2004238277" name="Text"/>
          <p:cNvSpPr>
            <a:spLocks noGrp="1"/>
          </p:cNvSpPr>
          <p:nvPr/>
        </p:nvSpPr>
        <p:spPr>
          <a:xfrm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1951718344" name="Text"/>
          <p:cNvSpPr>
            <a:spLocks noGrp="1"/>
          </p:cNvSpPr>
          <p:nvPr/>
        </p:nvSpPr>
        <p:spPr>
          <a:xfrm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1864983330" name="Text"/>
          <p:cNvSpPr>
            <a:spLocks noGrp="1"/>
          </p:cNvSpPr>
          <p:nvPr/>
        </p:nvSpPr>
        <p:spPr>
          <a:xfrm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Males </a:t>
            </a:r>
          </a:p>
        </p:txBody>
      </p:sp>
      <p:sp>
        <p:nvSpPr>
          <p:cNvPr id="103515698" name="Text"/>
          <p:cNvSpPr>
            <a:spLocks noGrp="1"/>
          </p:cNvSpPr>
          <p:nvPr/>
        </p:nvSpPr>
        <p:spPr>
          <a:xfrm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105.8</a:t>
            </a:r>
          </a:p>
        </p:txBody>
      </p:sp>
      <p:sp>
        <p:nvSpPr>
          <p:cNvPr id="326582216" name="Text"/>
          <p:cNvSpPr>
            <a:spLocks noGrp="1"/>
          </p:cNvSpPr>
          <p:nvPr/>
        </p:nvSpPr>
        <p:spPr>
          <a:xfrm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107.0</a:t>
            </a:r>
          </a:p>
        </p:txBody>
      </p:sp>
      <p:sp>
        <p:nvSpPr>
          <p:cNvPr id="2046586227" name="Text"/>
          <p:cNvSpPr>
            <a:spLocks noGrp="1"/>
          </p:cNvSpPr>
          <p:nvPr/>
        </p:nvSpPr>
        <p:spPr>
          <a:xfrm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106.4</a:t>
            </a:r>
          </a:p>
        </p:txBody>
      </p:sp>
      <p:sp>
        <p:nvSpPr>
          <p:cNvPr id="729143190" name="Text"/>
          <p:cNvSpPr>
            <a:spLocks noGrp="1"/>
          </p:cNvSpPr>
          <p:nvPr/>
        </p:nvSpPr>
        <p:spPr>
          <a:xfrm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74</a:t>
            </a:r>
          </a:p>
        </p:txBody>
      </p:sp>
      <p:sp>
        <p:nvSpPr>
          <p:cNvPr id="1167904548" name="Text"/>
          <p:cNvSpPr>
            <a:spLocks noGrp="1"/>
          </p:cNvSpPr>
          <p:nvPr/>
        </p:nvSpPr>
        <p:spPr>
          <a:xfrm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113.8</a:t>
            </a:r>
          </a:p>
        </p:txBody>
      </p:sp>
      <p:sp>
        <p:nvSpPr>
          <p:cNvPr id="971204656" name="Text"/>
          <p:cNvSpPr>
            <a:spLocks noGrp="1"/>
          </p:cNvSpPr>
          <p:nvPr/>
        </p:nvSpPr>
        <p:spPr>
          <a:xfrm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103.5</a:t>
            </a:r>
          </a:p>
        </p:txBody>
      </p:sp>
      <p:sp>
        <p:nvSpPr>
          <p:cNvPr id="13452545" name="Text"/>
          <p:cNvSpPr>
            <a:spLocks noGrp="1"/>
          </p:cNvSpPr>
          <p:nvPr/>
        </p:nvSpPr>
        <p:spPr>
          <a:xfrm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Females </a:t>
            </a:r>
          </a:p>
        </p:txBody>
      </p:sp>
      <p:sp>
        <p:nvSpPr>
          <p:cNvPr id="611140880" name="Text"/>
          <p:cNvSpPr>
            <a:spLocks noGrp="1"/>
          </p:cNvSpPr>
          <p:nvPr/>
        </p:nvSpPr>
        <p:spPr>
          <a:xfrm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104.5</a:t>
            </a:r>
          </a:p>
        </p:txBody>
      </p:sp>
      <p:sp>
        <p:nvSpPr>
          <p:cNvPr id="30486559" name="Text"/>
          <p:cNvSpPr>
            <a:spLocks noGrp="1"/>
          </p:cNvSpPr>
          <p:nvPr/>
        </p:nvSpPr>
        <p:spPr>
          <a:xfrm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103.8</a:t>
            </a:r>
          </a:p>
        </p:txBody>
      </p:sp>
      <p:sp>
        <p:nvSpPr>
          <p:cNvPr id="1286489127" name="Text"/>
          <p:cNvSpPr>
            <a:spLocks noGrp="1"/>
          </p:cNvSpPr>
          <p:nvPr/>
        </p:nvSpPr>
        <p:spPr>
          <a:xfrm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104.2</a:t>
            </a:r>
          </a:p>
        </p:txBody>
      </p:sp>
      <p:sp>
        <p:nvSpPr>
          <p:cNvPr id="1157399493" name="Text"/>
          <p:cNvSpPr>
            <a:spLocks noGrp="1"/>
          </p:cNvSpPr>
          <p:nvPr/>
        </p:nvSpPr>
        <p:spPr>
          <a:xfrm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61</a:t>
            </a:r>
          </a:p>
        </p:txBody>
      </p:sp>
      <p:sp>
        <p:nvSpPr>
          <p:cNvPr id="506404325" name="Text"/>
          <p:cNvSpPr>
            <a:spLocks noGrp="1"/>
          </p:cNvSpPr>
          <p:nvPr/>
        </p:nvSpPr>
        <p:spPr>
          <a:xfrm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105.1</a:t>
            </a:r>
          </a:p>
        </p:txBody>
      </p:sp>
      <p:sp>
        <p:nvSpPr>
          <p:cNvPr id="659797214" name="Text"/>
          <p:cNvSpPr>
            <a:spLocks noGrp="1"/>
          </p:cNvSpPr>
          <p:nvPr/>
        </p:nvSpPr>
        <p:spPr>
          <a:xfrm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102.1</a:t>
            </a:r>
          </a:p>
        </p:txBody>
      </p:sp>
      <p:sp>
        <p:nvSpPr>
          <p:cNvPr id="1753706237" name="Text"/>
          <p:cNvSpPr>
            <a:spLocks noGrp="1"/>
          </p:cNvSpPr>
          <p:nvPr/>
        </p:nvSpPr>
        <p:spPr>
          <a:xfrm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mean (average) scores for all students compared with those for the national sample.</a:t>
            </a:r>
          </a:p>
        </p:txBody>
      </p:sp>
      <p:sp>
        <p:nvSpPr>
          <p:cNvPr id="327670184" name="Text"/>
          <p:cNvSpPr>
            <a:spLocks noGrp="1"/>
          </p:cNvSpPr>
          <p:nvPr/>
        </p:nvSpPr>
        <p:spPr>
          <a:xfrm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No. of</a:t>
            </a:r>
            <a:r>
              <a:t/>
            </a:r>
            <a:br/>
            <a:r>
              <a:rPr sz="900" b="1"/>
              <a:t>students</a:t>
            </a:r>
          </a:p>
        </p:txBody>
      </p:sp>
      <p:sp>
        <p:nvSpPr>
          <p:cNvPr id="1004711580" name="Text"/>
          <p:cNvSpPr>
            <a:spLocks noGrp="1"/>
          </p:cNvSpPr>
          <p:nvPr/>
        </p:nvSpPr>
        <p:spPr>
          <a:xfrm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Spatial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523608699" name="Text"/>
          <p:cNvSpPr>
            <a:spLocks noGrp="1"/>
          </p:cNvSpPr>
          <p:nvPr/>
        </p:nvSpPr>
        <p:spPr>
          <a:xfrm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2050902334" name="Text"/>
          <p:cNvSpPr>
            <a:spLocks noGrp="1"/>
          </p:cNvSpPr>
          <p:nvPr/>
        </p:nvSpPr>
        <p:spPr>
          <a:xfrm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Quantitative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255509541" name="Text"/>
          <p:cNvSpPr>
            <a:spLocks noGrp="1"/>
          </p:cNvSpPr>
          <p:nvPr/>
        </p:nvSpPr>
        <p:spPr>
          <a:xfrm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Non-verbal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529045234" name="Text"/>
          <p:cNvSpPr>
            <a:spLocks noGrp="1"/>
          </p:cNvSpPr>
          <p:nvPr/>
        </p:nvSpPr>
        <p:spPr>
          <a:xfrm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Overall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873927836" name="Text"/>
          <p:cNvSpPr>
            <a:spLocks noGrp="1"/>
          </p:cNvSpPr>
          <p:nvPr/>
        </p:nvSpPr>
        <p:spPr>
          <a:xfrm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09972750" name="Text"/>
          <p:cNvSpPr>
            <a:spLocks noGrp="1"/>
          </p:cNvSpPr>
          <p:nvPr/>
        </p:nvSpPr>
        <p:spPr>
          <a:xfrm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1476072830" name="Text"/>
          <p:cNvSpPr>
            <a:spLocks noGrp="1"/>
          </p:cNvSpPr>
          <p:nvPr/>
        </p:nvSpPr>
        <p:spPr>
          <a:xfrm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624963666" name="Text"/>
          <p:cNvSpPr>
            <a:spLocks noGrp="1"/>
          </p:cNvSpPr>
          <p:nvPr/>
        </p:nvSpPr>
        <p:spPr>
          <a:xfrm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421816985" name="Text"/>
          <p:cNvSpPr>
            <a:spLocks noGrp="1"/>
          </p:cNvSpPr>
          <p:nvPr/>
        </p:nvSpPr>
        <p:spPr>
          <a:xfrm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-</a:t>
            </a:r>
          </a:p>
        </p:txBody>
      </p:sp>
      <p:sp>
        <p:nvSpPr>
          <p:cNvPr id="634548148" name="Text"/>
          <p:cNvSpPr>
            <a:spLocks noGrp="1"/>
          </p:cNvSpPr>
          <p:nvPr/>
        </p:nvSpPr>
        <p:spPr>
          <a:xfrm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446932434" name="Text"/>
          <p:cNvSpPr>
            <a:spLocks noGrp="1"/>
          </p:cNvSpPr>
          <p:nvPr/>
        </p:nvSpPr>
        <p:spPr>
          <a:xfrm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843104679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756215625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700765007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750131079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6 of 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531794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98154634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785280788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876987525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pic>
        <p:nvPicPr>
          <p:cNvPr id="1991007318" name="Pictur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0200" y="685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689162576" name="Pictur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30200" y="3860800"/>
            <a:ext cx="50165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131539701" name="Pictur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321300" y="685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pic>
        <p:nvPicPr>
          <p:cNvPr id="692678222" name="Picture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321300" y="3860800"/>
            <a:ext cx="5041900" cy="31750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</p:pic>
      <p:sp>
        <p:nvSpPr>
          <p:cNvPr id="2142041892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882220536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253449664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061409425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7 of 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528924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ethnicity)</a:t>
            </a:r>
          </a:p>
        </p:txBody>
      </p:sp>
      <p:sp>
        <p:nvSpPr>
          <p:cNvPr id="476690133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617062021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555834162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143874862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253826286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155865860" name="Rectangle"/>
          <p:cNvSpPr>
            <a:spLocks noGrp="1"/>
          </p:cNvSpPr>
          <p:nvPr/>
        </p:nvSpPr>
        <p:spPr>
          <a:xfrm>
            <a:off x="1943100" y="2717800"/>
            <a:ext cx="6273800" cy="25908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500438258" name="Text"/>
          <p:cNvSpPr>
            <a:spLocks noGrp="1"/>
          </p:cNvSpPr>
          <p:nvPr/>
        </p:nvSpPr>
        <p:spPr>
          <a:xfrm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All students </a:t>
            </a:r>
          </a:p>
        </p:txBody>
      </p:sp>
      <p:sp>
        <p:nvSpPr>
          <p:cNvPr id="1319840554" name="Text"/>
          <p:cNvSpPr>
            <a:spLocks noGrp="1"/>
          </p:cNvSpPr>
          <p:nvPr/>
        </p:nvSpPr>
        <p:spPr>
          <a:xfrm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1201601215" name="Text"/>
          <p:cNvSpPr>
            <a:spLocks noGrp="1"/>
          </p:cNvSpPr>
          <p:nvPr/>
        </p:nvSpPr>
        <p:spPr>
          <a:xfrm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375404117" name="Text"/>
          <p:cNvSpPr>
            <a:spLocks noGrp="1"/>
          </p:cNvSpPr>
          <p:nvPr/>
        </p:nvSpPr>
        <p:spPr>
          <a:xfrm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110039533" name="Text"/>
          <p:cNvSpPr>
            <a:spLocks noGrp="1"/>
          </p:cNvSpPr>
          <p:nvPr/>
        </p:nvSpPr>
        <p:spPr>
          <a:xfrm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451011064" name="Text"/>
          <p:cNvSpPr>
            <a:spLocks noGrp="1"/>
          </p:cNvSpPr>
          <p:nvPr/>
        </p:nvSpPr>
        <p:spPr>
          <a:xfrm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1673162385" name="Text"/>
          <p:cNvSpPr>
            <a:spLocks noGrp="1"/>
          </p:cNvSpPr>
          <p:nvPr/>
        </p:nvSpPr>
        <p:spPr>
          <a:xfrm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1689330877" name="Text"/>
          <p:cNvSpPr>
            <a:spLocks noGrp="1"/>
          </p:cNvSpPr>
          <p:nvPr/>
        </p:nvSpPr>
        <p:spPr>
          <a:xfrm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Indian </a:t>
            </a:r>
          </a:p>
        </p:txBody>
      </p:sp>
      <p:sp>
        <p:nvSpPr>
          <p:cNvPr id="702752752" name="Text"/>
          <p:cNvSpPr>
            <a:spLocks noGrp="1"/>
          </p:cNvSpPr>
          <p:nvPr/>
        </p:nvSpPr>
        <p:spPr>
          <a:xfrm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106.8</a:t>
            </a:r>
          </a:p>
        </p:txBody>
      </p:sp>
      <p:sp>
        <p:nvSpPr>
          <p:cNvPr id="5444364" name="Text"/>
          <p:cNvSpPr>
            <a:spLocks noGrp="1"/>
          </p:cNvSpPr>
          <p:nvPr/>
        </p:nvSpPr>
        <p:spPr>
          <a:xfrm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107.6</a:t>
            </a:r>
          </a:p>
        </p:txBody>
      </p:sp>
      <p:sp>
        <p:nvSpPr>
          <p:cNvPr id="1309112574" name="Text"/>
          <p:cNvSpPr>
            <a:spLocks noGrp="1"/>
          </p:cNvSpPr>
          <p:nvPr/>
        </p:nvSpPr>
        <p:spPr>
          <a:xfrm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106.4</a:t>
            </a:r>
          </a:p>
        </p:txBody>
      </p:sp>
      <p:sp>
        <p:nvSpPr>
          <p:cNvPr id="1285067703" name="Text"/>
          <p:cNvSpPr>
            <a:spLocks noGrp="1"/>
          </p:cNvSpPr>
          <p:nvPr/>
        </p:nvSpPr>
        <p:spPr>
          <a:xfrm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14</a:t>
            </a:r>
          </a:p>
        </p:txBody>
      </p:sp>
      <p:sp>
        <p:nvSpPr>
          <p:cNvPr id="889846442" name="Text"/>
          <p:cNvSpPr>
            <a:spLocks noGrp="1"/>
          </p:cNvSpPr>
          <p:nvPr/>
        </p:nvSpPr>
        <p:spPr>
          <a:xfrm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112.5</a:t>
            </a:r>
          </a:p>
        </p:txBody>
      </p:sp>
      <p:sp>
        <p:nvSpPr>
          <p:cNvPr id="573032986" name="Text"/>
          <p:cNvSpPr>
            <a:spLocks noGrp="1"/>
          </p:cNvSpPr>
          <p:nvPr/>
        </p:nvSpPr>
        <p:spPr>
          <a:xfrm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1648722554" name="Text"/>
          <p:cNvSpPr>
            <a:spLocks noGrp="1"/>
          </p:cNvSpPr>
          <p:nvPr/>
        </p:nvSpPr>
        <p:spPr>
          <a:xfrm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South Korea </a:t>
            </a:r>
          </a:p>
        </p:txBody>
      </p:sp>
      <p:sp>
        <p:nvSpPr>
          <p:cNvPr id="1098467837" name="Text"/>
          <p:cNvSpPr>
            <a:spLocks noGrp="1"/>
          </p:cNvSpPr>
          <p:nvPr/>
        </p:nvSpPr>
        <p:spPr>
          <a:xfrm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119.3</a:t>
            </a:r>
          </a:p>
        </p:txBody>
      </p:sp>
      <p:sp>
        <p:nvSpPr>
          <p:cNvPr id="32023200" name="Text"/>
          <p:cNvSpPr>
            <a:spLocks noGrp="1"/>
          </p:cNvSpPr>
          <p:nvPr/>
        </p:nvSpPr>
        <p:spPr>
          <a:xfrm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114.1</a:t>
            </a:r>
          </a:p>
        </p:txBody>
      </p:sp>
      <p:sp>
        <p:nvSpPr>
          <p:cNvPr id="1343010650" name="Text"/>
          <p:cNvSpPr>
            <a:spLocks noGrp="1"/>
          </p:cNvSpPr>
          <p:nvPr/>
        </p:nvSpPr>
        <p:spPr>
          <a:xfrm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114.8</a:t>
            </a:r>
          </a:p>
        </p:txBody>
      </p:sp>
      <p:sp>
        <p:nvSpPr>
          <p:cNvPr id="1926864580" name="Text"/>
          <p:cNvSpPr>
            <a:spLocks noGrp="1"/>
          </p:cNvSpPr>
          <p:nvPr/>
        </p:nvSpPr>
        <p:spPr>
          <a:xfrm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</a:t>
            </a:r>
          </a:p>
        </p:txBody>
      </p:sp>
      <p:sp>
        <p:nvSpPr>
          <p:cNvPr id="759599300" name="Text"/>
          <p:cNvSpPr>
            <a:spLocks noGrp="1"/>
          </p:cNvSpPr>
          <p:nvPr/>
        </p:nvSpPr>
        <p:spPr>
          <a:xfrm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121.8</a:t>
            </a:r>
          </a:p>
        </p:txBody>
      </p:sp>
      <p:sp>
        <p:nvSpPr>
          <p:cNvPr id="1942637332" name="Text"/>
          <p:cNvSpPr>
            <a:spLocks noGrp="1"/>
          </p:cNvSpPr>
          <p:nvPr/>
        </p:nvSpPr>
        <p:spPr>
          <a:xfrm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100.3</a:t>
            </a:r>
          </a:p>
        </p:txBody>
      </p:sp>
      <p:sp>
        <p:nvSpPr>
          <p:cNvPr id="1711753583" name="Text"/>
          <p:cNvSpPr>
            <a:spLocks noGrp="1"/>
          </p:cNvSpPr>
          <p:nvPr/>
        </p:nvSpPr>
        <p:spPr>
          <a:xfrm>
            <a:off x="1943100" y="33655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American </a:t>
            </a:r>
          </a:p>
        </p:txBody>
      </p:sp>
      <p:sp>
        <p:nvSpPr>
          <p:cNvPr id="1751534269" name="Text"/>
          <p:cNvSpPr>
            <a:spLocks noGrp="1"/>
          </p:cNvSpPr>
          <p:nvPr/>
        </p:nvSpPr>
        <p:spPr>
          <a:xfrm>
            <a:off x="64770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94.1</a:t>
            </a:r>
          </a:p>
        </p:txBody>
      </p:sp>
      <p:sp>
        <p:nvSpPr>
          <p:cNvPr id="330626007" name="Text"/>
          <p:cNvSpPr>
            <a:spLocks noGrp="1"/>
          </p:cNvSpPr>
          <p:nvPr/>
        </p:nvSpPr>
        <p:spPr>
          <a:xfrm>
            <a:off x="7327900" y="33655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104.0</a:t>
            </a:r>
          </a:p>
        </p:txBody>
      </p:sp>
      <p:sp>
        <p:nvSpPr>
          <p:cNvPr id="1291104860" name="Text"/>
          <p:cNvSpPr>
            <a:spLocks noGrp="1"/>
          </p:cNvSpPr>
          <p:nvPr/>
        </p:nvSpPr>
        <p:spPr>
          <a:xfrm>
            <a:off x="56261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104.3</a:t>
            </a:r>
          </a:p>
        </p:txBody>
      </p:sp>
      <p:sp>
        <p:nvSpPr>
          <p:cNvPr id="1424612732" name="Text"/>
          <p:cNvSpPr>
            <a:spLocks noGrp="1"/>
          </p:cNvSpPr>
          <p:nvPr/>
        </p:nvSpPr>
        <p:spPr>
          <a:xfrm>
            <a:off x="30734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</a:t>
            </a:r>
          </a:p>
        </p:txBody>
      </p:sp>
      <p:sp>
        <p:nvSpPr>
          <p:cNvPr id="1171006321" name="Text"/>
          <p:cNvSpPr>
            <a:spLocks noGrp="1"/>
          </p:cNvSpPr>
          <p:nvPr/>
        </p:nvSpPr>
        <p:spPr>
          <a:xfrm>
            <a:off x="47752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104.4</a:t>
            </a:r>
          </a:p>
        </p:txBody>
      </p:sp>
      <p:sp>
        <p:nvSpPr>
          <p:cNvPr id="1563095939" name="Text"/>
          <p:cNvSpPr>
            <a:spLocks noGrp="1"/>
          </p:cNvSpPr>
          <p:nvPr/>
        </p:nvSpPr>
        <p:spPr>
          <a:xfrm>
            <a:off x="3924300" y="33655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109.4</a:t>
            </a:r>
          </a:p>
        </p:txBody>
      </p:sp>
      <p:sp>
        <p:nvSpPr>
          <p:cNvPr id="785993022" name="Text"/>
          <p:cNvSpPr>
            <a:spLocks noGrp="1"/>
          </p:cNvSpPr>
          <p:nvPr/>
        </p:nvSpPr>
        <p:spPr>
          <a:xfrm>
            <a:off x="1943100" y="35814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British </a:t>
            </a:r>
          </a:p>
        </p:txBody>
      </p:sp>
      <p:sp>
        <p:nvSpPr>
          <p:cNvPr id="1012808057" name="Text"/>
          <p:cNvSpPr>
            <a:spLocks noGrp="1"/>
          </p:cNvSpPr>
          <p:nvPr/>
        </p:nvSpPr>
        <p:spPr>
          <a:xfrm>
            <a:off x="64770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100.0</a:t>
            </a:r>
          </a:p>
        </p:txBody>
      </p:sp>
      <p:sp>
        <p:nvSpPr>
          <p:cNvPr id="1309627877" name="Text"/>
          <p:cNvSpPr>
            <a:spLocks noGrp="1"/>
          </p:cNvSpPr>
          <p:nvPr/>
        </p:nvSpPr>
        <p:spPr>
          <a:xfrm>
            <a:off x="7327900" y="35814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103.1</a:t>
            </a:r>
          </a:p>
        </p:txBody>
      </p:sp>
      <p:sp>
        <p:nvSpPr>
          <p:cNvPr id="1355830636" name="Text"/>
          <p:cNvSpPr>
            <a:spLocks noGrp="1"/>
          </p:cNvSpPr>
          <p:nvPr/>
        </p:nvSpPr>
        <p:spPr>
          <a:xfrm>
            <a:off x="56261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101.0</a:t>
            </a:r>
          </a:p>
        </p:txBody>
      </p:sp>
      <p:sp>
        <p:nvSpPr>
          <p:cNvPr id="496520935" name="Text"/>
          <p:cNvSpPr>
            <a:spLocks noGrp="1"/>
          </p:cNvSpPr>
          <p:nvPr/>
        </p:nvSpPr>
        <p:spPr>
          <a:xfrm>
            <a:off x="30734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</a:t>
            </a:r>
          </a:p>
        </p:txBody>
      </p:sp>
      <p:sp>
        <p:nvSpPr>
          <p:cNvPr id="2053385950" name="Text"/>
          <p:cNvSpPr>
            <a:spLocks noGrp="1"/>
          </p:cNvSpPr>
          <p:nvPr/>
        </p:nvSpPr>
        <p:spPr>
          <a:xfrm>
            <a:off x="47752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104.9</a:t>
            </a:r>
          </a:p>
        </p:txBody>
      </p:sp>
      <p:sp>
        <p:nvSpPr>
          <p:cNvPr id="1195454360" name="Text"/>
          <p:cNvSpPr>
            <a:spLocks noGrp="1"/>
          </p:cNvSpPr>
          <p:nvPr/>
        </p:nvSpPr>
        <p:spPr>
          <a:xfrm>
            <a:off x="3924300" y="35814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105.9</a:t>
            </a:r>
          </a:p>
        </p:txBody>
      </p:sp>
      <p:sp>
        <p:nvSpPr>
          <p:cNvPr id="144427188" name="Text"/>
          <p:cNvSpPr>
            <a:spLocks noGrp="1"/>
          </p:cNvSpPr>
          <p:nvPr/>
        </p:nvSpPr>
        <p:spPr>
          <a:xfrm>
            <a:off x="1943100" y="37973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Canadian </a:t>
            </a:r>
          </a:p>
        </p:txBody>
      </p:sp>
      <p:sp>
        <p:nvSpPr>
          <p:cNvPr id="731227606" name="Text"/>
          <p:cNvSpPr>
            <a:spLocks noGrp="1"/>
          </p:cNvSpPr>
          <p:nvPr/>
        </p:nvSpPr>
        <p:spPr>
          <a:xfrm>
            <a:off x="64770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95.7</a:t>
            </a:r>
          </a:p>
        </p:txBody>
      </p:sp>
      <p:sp>
        <p:nvSpPr>
          <p:cNvPr id="1840945908" name="Text"/>
          <p:cNvSpPr>
            <a:spLocks noGrp="1"/>
          </p:cNvSpPr>
          <p:nvPr/>
        </p:nvSpPr>
        <p:spPr>
          <a:xfrm>
            <a:off x="7327900" y="37973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101.0</a:t>
            </a:r>
          </a:p>
        </p:txBody>
      </p:sp>
      <p:sp>
        <p:nvSpPr>
          <p:cNvPr id="1980973427" name="Text"/>
          <p:cNvSpPr>
            <a:spLocks noGrp="1"/>
          </p:cNvSpPr>
          <p:nvPr/>
        </p:nvSpPr>
        <p:spPr>
          <a:xfrm>
            <a:off x="56261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97.3</a:t>
            </a:r>
          </a:p>
        </p:txBody>
      </p:sp>
      <p:sp>
        <p:nvSpPr>
          <p:cNvPr id="1781408148" name="Text"/>
          <p:cNvSpPr>
            <a:spLocks noGrp="1"/>
          </p:cNvSpPr>
          <p:nvPr/>
        </p:nvSpPr>
        <p:spPr>
          <a:xfrm>
            <a:off x="30734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</a:t>
            </a:r>
          </a:p>
        </p:txBody>
      </p:sp>
      <p:sp>
        <p:nvSpPr>
          <p:cNvPr id="2057220609" name="Text"/>
          <p:cNvSpPr>
            <a:spLocks noGrp="1"/>
          </p:cNvSpPr>
          <p:nvPr/>
        </p:nvSpPr>
        <p:spPr>
          <a:xfrm>
            <a:off x="47752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112.5</a:t>
            </a:r>
          </a:p>
        </p:txBody>
      </p:sp>
      <p:sp>
        <p:nvSpPr>
          <p:cNvPr id="1220058763" name="Text"/>
          <p:cNvSpPr>
            <a:spLocks noGrp="1"/>
          </p:cNvSpPr>
          <p:nvPr/>
        </p:nvSpPr>
        <p:spPr>
          <a:xfrm>
            <a:off x="3924300" y="37973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102.6</a:t>
            </a:r>
          </a:p>
        </p:txBody>
      </p:sp>
      <p:sp>
        <p:nvSpPr>
          <p:cNvPr id="1353768185" name="Text"/>
          <p:cNvSpPr>
            <a:spLocks noGrp="1"/>
          </p:cNvSpPr>
          <p:nvPr/>
        </p:nvSpPr>
        <p:spPr>
          <a:xfrm>
            <a:off x="1943100" y="40132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Dutch </a:t>
            </a:r>
          </a:p>
        </p:txBody>
      </p:sp>
      <p:sp>
        <p:nvSpPr>
          <p:cNvPr id="192645330" name="Text"/>
          <p:cNvSpPr>
            <a:spLocks noGrp="1"/>
          </p:cNvSpPr>
          <p:nvPr/>
        </p:nvSpPr>
        <p:spPr>
          <a:xfrm>
            <a:off x="64770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106.8</a:t>
            </a:r>
          </a:p>
        </p:txBody>
      </p:sp>
      <p:sp>
        <p:nvSpPr>
          <p:cNvPr id="1532205281" name="Text"/>
          <p:cNvSpPr>
            <a:spLocks noGrp="1"/>
          </p:cNvSpPr>
          <p:nvPr/>
        </p:nvSpPr>
        <p:spPr>
          <a:xfrm>
            <a:off x="7327900" y="40132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103.4</a:t>
            </a:r>
          </a:p>
        </p:txBody>
      </p:sp>
      <p:sp>
        <p:nvSpPr>
          <p:cNvPr id="1297746590" name="Text"/>
          <p:cNvSpPr>
            <a:spLocks noGrp="1"/>
          </p:cNvSpPr>
          <p:nvPr/>
        </p:nvSpPr>
        <p:spPr>
          <a:xfrm>
            <a:off x="56261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110.6</a:t>
            </a:r>
          </a:p>
        </p:txBody>
      </p:sp>
      <p:sp>
        <p:nvSpPr>
          <p:cNvPr id="1383019198" name="Text"/>
          <p:cNvSpPr>
            <a:spLocks noGrp="1"/>
          </p:cNvSpPr>
          <p:nvPr/>
        </p:nvSpPr>
        <p:spPr>
          <a:xfrm>
            <a:off x="30734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7</a:t>
            </a:r>
          </a:p>
        </p:txBody>
      </p:sp>
      <p:sp>
        <p:nvSpPr>
          <p:cNvPr id="40665658" name="Text"/>
          <p:cNvSpPr>
            <a:spLocks noGrp="1"/>
          </p:cNvSpPr>
          <p:nvPr/>
        </p:nvSpPr>
        <p:spPr>
          <a:xfrm>
            <a:off x="47752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106.5</a:t>
            </a:r>
          </a:p>
        </p:txBody>
      </p:sp>
      <p:sp>
        <p:nvSpPr>
          <p:cNvPr id="567914260" name="Text"/>
          <p:cNvSpPr>
            <a:spLocks noGrp="1"/>
          </p:cNvSpPr>
          <p:nvPr/>
        </p:nvSpPr>
        <p:spPr>
          <a:xfrm>
            <a:off x="3924300" y="40132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92.0</a:t>
            </a:r>
          </a:p>
        </p:txBody>
      </p:sp>
      <p:sp>
        <p:nvSpPr>
          <p:cNvPr id="1517640552" name="Text"/>
          <p:cNvSpPr>
            <a:spLocks noGrp="1"/>
          </p:cNvSpPr>
          <p:nvPr/>
        </p:nvSpPr>
        <p:spPr>
          <a:xfrm>
            <a:off x="1943100" y="42291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Danish </a:t>
            </a:r>
          </a:p>
        </p:txBody>
      </p:sp>
      <p:sp>
        <p:nvSpPr>
          <p:cNvPr id="1321482045" name="Text"/>
          <p:cNvSpPr>
            <a:spLocks noGrp="1"/>
          </p:cNvSpPr>
          <p:nvPr/>
        </p:nvSpPr>
        <p:spPr>
          <a:xfrm>
            <a:off x="64770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93.3</a:t>
            </a:r>
          </a:p>
        </p:txBody>
      </p:sp>
      <p:sp>
        <p:nvSpPr>
          <p:cNvPr id="872853041" name="Text"/>
          <p:cNvSpPr>
            <a:spLocks noGrp="1"/>
          </p:cNvSpPr>
          <p:nvPr/>
        </p:nvSpPr>
        <p:spPr>
          <a:xfrm>
            <a:off x="7327900" y="42291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99.4</a:t>
            </a:r>
          </a:p>
        </p:txBody>
      </p:sp>
      <p:sp>
        <p:nvSpPr>
          <p:cNvPr id="580267430" name="Text"/>
          <p:cNvSpPr>
            <a:spLocks noGrp="1"/>
          </p:cNvSpPr>
          <p:nvPr/>
        </p:nvSpPr>
        <p:spPr>
          <a:xfrm>
            <a:off x="56261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98.8</a:t>
            </a:r>
          </a:p>
        </p:txBody>
      </p:sp>
      <p:sp>
        <p:nvSpPr>
          <p:cNvPr id="831454983" name="Text"/>
          <p:cNvSpPr>
            <a:spLocks noGrp="1"/>
          </p:cNvSpPr>
          <p:nvPr/>
        </p:nvSpPr>
        <p:spPr>
          <a:xfrm>
            <a:off x="30734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</a:t>
            </a:r>
          </a:p>
        </p:txBody>
      </p:sp>
      <p:sp>
        <p:nvSpPr>
          <p:cNvPr id="587808252" name="Text"/>
          <p:cNvSpPr>
            <a:spLocks noGrp="1"/>
          </p:cNvSpPr>
          <p:nvPr/>
        </p:nvSpPr>
        <p:spPr>
          <a:xfrm>
            <a:off x="47752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105.0</a:t>
            </a:r>
          </a:p>
        </p:txBody>
      </p:sp>
      <p:sp>
        <p:nvSpPr>
          <p:cNvPr id="868515164" name="Text"/>
          <p:cNvSpPr>
            <a:spLocks noGrp="1"/>
          </p:cNvSpPr>
          <p:nvPr/>
        </p:nvSpPr>
        <p:spPr>
          <a:xfrm>
            <a:off x="3924300" y="42291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688012689" name="Text"/>
          <p:cNvSpPr>
            <a:spLocks noGrp="1"/>
          </p:cNvSpPr>
          <p:nvPr/>
        </p:nvSpPr>
        <p:spPr>
          <a:xfrm>
            <a:off x="1943100" y="44450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Italian </a:t>
            </a:r>
          </a:p>
        </p:txBody>
      </p:sp>
      <p:sp>
        <p:nvSpPr>
          <p:cNvPr id="1377308575" name="Text"/>
          <p:cNvSpPr>
            <a:spLocks noGrp="1"/>
          </p:cNvSpPr>
          <p:nvPr/>
        </p:nvSpPr>
        <p:spPr>
          <a:xfrm>
            <a:off x="64770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114.0</a:t>
            </a:r>
          </a:p>
        </p:txBody>
      </p:sp>
      <p:sp>
        <p:nvSpPr>
          <p:cNvPr id="698989012" name="Text"/>
          <p:cNvSpPr>
            <a:spLocks noGrp="1"/>
          </p:cNvSpPr>
          <p:nvPr/>
        </p:nvSpPr>
        <p:spPr>
          <a:xfrm>
            <a:off x="7327900" y="44450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102.0</a:t>
            </a:r>
          </a:p>
        </p:txBody>
      </p:sp>
      <p:sp>
        <p:nvSpPr>
          <p:cNvPr id="1172775594" name="Text"/>
          <p:cNvSpPr>
            <a:spLocks noGrp="1"/>
          </p:cNvSpPr>
          <p:nvPr/>
        </p:nvSpPr>
        <p:spPr>
          <a:xfrm>
            <a:off x="56261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100.4</a:t>
            </a:r>
          </a:p>
        </p:txBody>
      </p:sp>
      <p:sp>
        <p:nvSpPr>
          <p:cNvPr id="1234496192" name="Text"/>
          <p:cNvSpPr>
            <a:spLocks noGrp="1"/>
          </p:cNvSpPr>
          <p:nvPr/>
        </p:nvSpPr>
        <p:spPr>
          <a:xfrm>
            <a:off x="30734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</a:t>
            </a:r>
          </a:p>
        </p:txBody>
      </p:sp>
      <p:sp>
        <p:nvSpPr>
          <p:cNvPr id="1337985277" name="Text"/>
          <p:cNvSpPr>
            <a:spLocks noGrp="1"/>
          </p:cNvSpPr>
          <p:nvPr/>
        </p:nvSpPr>
        <p:spPr>
          <a:xfrm>
            <a:off x="47752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111.7</a:t>
            </a:r>
          </a:p>
        </p:txBody>
      </p:sp>
      <p:sp>
        <p:nvSpPr>
          <p:cNvPr id="1217282802" name="Text"/>
          <p:cNvSpPr>
            <a:spLocks noGrp="1"/>
          </p:cNvSpPr>
          <p:nvPr/>
        </p:nvSpPr>
        <p:spPr>
          <a:xfrm>
            <a:off x="3924300" y="44450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98.2</a:t>
            </a:r>
          </a:p>
        </p:txBody>
      </p:sp>
      <p:sp>
        <p:nvSpPr>
          <p:cNvPr id="1942831892" name="Text"/>
          <p:cNvSpPr>
            <a:spLocks noGrp="1"/>
          </p:cNvSpPr>
          <p:nvPr/>
        </p:nvSpPr>
        <p:spPr>
          <a:xfrm>
            <a:off x="1943100" y="4660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Russian </a:t>
            </a:r>
          </a:p>
        </p:txBody>
      </p:sp>
      <p:sp>
        <p:nvSpPr>
          <p:cNvPr id="686756209" name="Text"/>
          <p:cNvSpPr>
            <a:spLocks noGrp="1"/>
          </p:cNvSpPr>
          <p:nvPr/>
        </p:nvSpPr>
        <p:spPr>
          <a:xfrm>
            <a:off x="64770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106.0</a:t>
            </a:r>
          </a:p>
        </p:txBody>
      </p:sp>
      <p:sp>
        <p:nvSpPr>
          <p:cNvPr id="1734485685" name="Text"/>
          <p:cNvSpPr>
            <a:spLocks noGrp="1"/>
          </p:cNvSpPr>
          <p:nvPr/>
        </p:nvSpPr>
        <p:spPr>
          <a:xfrm>
            <a:off x="7327900" y="4660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102.4</a:t>
            </a:r>
          </a:p>
        </p:txBody>
      </p:sp>
      <p:sp>
        <p:nvSpPr>
          <p:cNvPr id="1557883417" name="Text"/>
          <p:cNvSpPr>
            <a:spLocks noGrp="1"/>
          </p:cNvSpPr>
          <p:nvPr/>
        </p:nvSpPr>
        <p:spPr>
          <a:xfrm>
            <a:off x="56261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97.2</a:t>
            </a:r>
          </a:p>
        </p:txBody>
      </p:sp>
      <p:sp>
        <p:nvSpPr>
          <p:cNvPr id="1225965295" name="Text"/>
          <p:cNvSpPr>
            <a:spLocks noGrp="1"/>
          </p:cNvSpPr>
          <p:nvPr/>
        </p:nvSpPr>
        <p:spPr>
          <a:xfrm>
            <a:off x="30734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</a:t>
            </a:r>
          </a:p>
        </p:txBody>
      </p:sp>
      <p:sp>
        <p:nvSpPr>
          <p:cNvPr id="1840603747" name="Text"/>
          <p:cNvSpPr>
            <a:spLocks noGrp="1"/>
          </p:cNvSpPr>
          <p:nvPr/>
        </p:nvSpPr>
        <p:spPr>
          <a:xfrm>
            <a:off x="47752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107.4</a:t>
            </a:r>
          </a:p>
        </p:txBody>
      </p:sp>
      <p:sp>
        <p:nvSpPr>
          <p:cNvPr id="525240794" name="Text"/>
          <p:cNvSpPr>
            <a:spLocks noGrp="1"/>
          </p:cNvSpPr>
          <p:nvPr/>
        </p:nvSpPr>
        <p:spPr>
          <a:xfrm>
            <a:off x="3924300" y="4660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98.8</a:t>
            </a:r>
          </a:p>
        </p:txBody>
      </p:sp>
      <p:sp>
        <p:nvSpPr>
          <p:cNvPr id="1564235588" name="Text"/>
          <p:cNvSpPr>
            <a:spLocks noGrp="1"/>
          </p:cNvSpPr>
          <p:nvPr/>
        </p:nvSpPr>
        <p:spPr>
          <a:xfrm>
            <a:off x="1943100" y="4876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Saudi Arabian </a:t>
            </a:r>
          </a:p>
        </p:txBody>
      </p:sp>
      <p:sp>
        <p:nvSpPr>
          <p:cNvPr id="612720942" name="Text"/>
          <p:cNvSpPr>
            <a:spLocks noGrp="1"/>
          </p:cNvSpPr>
          <p:nvPr/>
        </p:nvSpPr>
        <p:spPr>
          <a:xfrm>
            <a:off x="64770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90.0</a:t>
            </a:r>
          </a:p>
        </p:txBody>
      </p:sp>
      <p:sp>
        <p:nvSpPr>
          <p:cNvPr id="816784829" name="Text"/>
          <p:cNvSpPr>
            <a:spLocks noGrp="1"/>
          </p:cNvSpPr>
          <p:nvPr/>
        </p:nvSpPr>
        <p:spPr>
          <a:xfrm>
            <a:off x="7327900" y="4876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91.8</a:t>
            </a:r>
          </a:p>
        </p:txBody>
      </p:sp>
      <p:sp>
        <p:nvSpPr>
          <p:cNvPr id="987149379" name="Text"/>
          <p:cNvSpPr>
            <a:spLocks noGrp="1"/>
          </p:cNvSpPr>
          <p:nvPr/>
        </p:nvSpPr>
        <p:spPr>
          <a:xfrm>
            <a:off x="56261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90.4</a:t>
            </a:r>
          </a:p>
        </p:txBody>
      </p:sp>
      <p:sp>
        <p:nvSpPr>
          <p:cNvPr id="1708439778" name="Text"/>
          <p:cNvSpPr>
            <a:spLocks noGrp="1"/>
          </p:cNvSpPr>
          <p:nvPr/>
        </p:nvSpPr>
        <p:spPr>
          <a:xfrm>
            <a:off x="30734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5</a:t>
            </a:r>
          </a:p>
        </p:txBody>
      </p:sp>
      <p:sp>
        <p:nvSpPr>
          <p:cNvPr id="1890988456" name="Text"/>
          <p:cNvSpPr>
            <a:spLocks noGrp="1"/>
          </p:cNvSpPr>
          <p:nvPr/>
        </p:nvSpPr>
        <p:spPr>
          <a:xfrm>
            <a:off x="47752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92.8</a:t>
            </a:r>
          </a:p>
        </p:txBody>
      </p:sp>
      <p:sp>
        <p:nvSpPr>
          <p:cNvPr id="1232488039" name="Text"/>
          <p:cNvSpPr>
            <a:spLocks noGrp="1"/>
          </p:cNvSpPr>
          <p:nvPr/>
        </p:nvSpPr>
        <p:spPr>
          <a:xfrm>
            <a:off x="3924300" y="4876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92.8</a:t>
            </a:r>
          </a:p>
        </p:txBody>
      </p:sp>
      <p:sp>
        <p:nvSpPr>
          <p:cNvPr id="1946696158" name="Text"/>
          <p:cNvSpPr>
            <a:spLocks noGrp="1"/>
          </p:cNvSpPr>
          <p:nvPr/>
        </p:nvSpPr>
        <p:spPr>
          <a:xfrm>
            <a:off x="1943100" y="5092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Other </a:t>
            </a:r>
          </a:p>
        </p:txBody>
      </p:sp>
      <p:sp>
        <p:nvSpPr>
          <p:cNvPr id="1208965461" name="Text"/>
          <p:cNvSpPr>
            <a:spLocks noGrp="1"/>
          </p:cNvSpPr>
          <p:nvPr/>
        </p:nvSpPr>
        <p:spPr>
          <a:xfrm>
            <a:off x="64770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106.3</a:t>
            </a:r>
          </a:p>
        </p:txBody>
      </p:sp>
      <p:sp>
        <p:nvSpPr>
          <p:cNvPr id="1739718760" name="Text"/>
          <p:cNvSpPr>
            <a:spLocks noGrp="1"/>
          </p:cNvSpPr>
          <p:nvPr/>
        </p:nvSpPr>
        <p:spPr>
          <a:xfrm>
            <a:off x="7327900" y="5092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106.8</a:t>
            </a:r>
          </a:p>
        </p:txBody>
      </p:sp>
      <p:sp>
        <p:nvSpPr>
          <p:cNvPr id="1463345415" name="Text"/>
          <p:cNvSpPr>
            <a:spLocks noGrp="1"/>
          </p:cNvSpPr>
          <p:nvPr/>
        </p:nvSpPr>
        <p:spPr>
          <a:xfrm>
            <a:off x="56261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107.0</a:t>
            </a:r>
          </a:p>
        </p:txBody>
      </p:sp>
      <p:sp>
        <p:nvSpPr>
          <p:cNvPr id="1463664461" name="Text"/>
          <p:cNvSpPr>
            <a:spLocks noGrp="1"/>
          </p:cNvSpPr>
          <p:nvPr/>
        </p:nvSpPr>
        <p:spPr>
          <a:xfrm>
            <a:off x="30734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60</a:t>
            </a:r>
          </a:p>
        </p:txBody>
      </p:sp>
      <p:sp>
        <p:nvSpPr>
          <p:cNvPr id="383419642" name="Text"/>
          <p:cNvSpPr>
            <a:spLocks noGrp="1"/>
          </p:cNvSpPr>
          <p:nvPr/>
        </p:nvSpPr>
        <p:spPr>
          <a:xfrm>
            <a:off x="47752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109.8</a:t>
            </a:r>
          </a:p>
        </p:txBody>
      </p:sp>
      <p:sp>
        <p:nvSpPr>
          <p:cNvPr id="1682982094" name="Text"/>
          <p:cNvSpPr>
            <a:spLocks noGrp="1"/>
          </p:cNvSpPr>
          <p:nvPr/>
        </p:nvSpPr>
        <p:spPr>
          <a:xfrm>
            <a:off x="3924300" y="5092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104.3</a:t>
            </a:r>
          </a:p>
        </p:txBody>
      </p:sp>
      <p:sp>
        <p:nvSpPr>
          <p:cNvPr id="1372939221" name="Text"/>
          <p:cNvSpPr>
            <a:spLocks noGrp="1"/>
          </p:cNvSpPr>
          <p:nvPr/>
        </p:nvSpPr>
        <p:spPr>
          <a:xfrm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mean (average) scores for all students compared with those for the national sample.</a:t>
            </a:r>
          </a:p>
        </p:txBody>
      </p:sp>
      <p:sp>
        <p:nvSpPr>
          <p:cNvPr id="277700332" name="Text"/>
          <p:cNvSpPr>
            <a:spLocks noGrp="1"/>
          </p:cNvSpPr>
          <p:nvPr/>
        </p:nvSpPr>
        <p:spPr>
          <a:xfrm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Overall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827514993" name="Text"/>
          <p:cNvSpPr>
            <a:spLocks noGrp="1"/>
          </p:cNvSpPr>
          <p:nvPr/>
        </p:nvSpPr>
        <p:spPr>
          <a:xfrm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940389379" name="Text"/>
          <p:cNvSpPr>
            <a:spLocks noGrp="1"/>
          </p:cNvSpPr>
          <p:nvPr/>
        </p:nvSpPr>
        <p:spPr>
          <a:xfrm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Spatial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792134580" name="Text"/>
          <p:cNvSpPr>
            <a:spLocks noGrp="1"/>
          </p:cNvSpPr>
          <p:nvPr/>
        </p:nvSpPr>
        <p:spPr>
          <a:xfrm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Quantitative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947736885" name="Text"/>
          <p:cNvSpPr>
            <a:spLocks noGrp="1"/>
          </p:cNvSpPr>
          <p:nvPr/>
        </p:nvSpPr>
        <p:spPr>
          <a:xfrm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Non-verbal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520594974" name="Text"/>
          <p:cNvSpPr>
            <a:spLocks noGrp="1"/>
          </p:cNvSpPr>
          <p:nvPr/>
        </p:nvSpPr>
        <p:spPr>
          <a:xfrm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No. of</a:t>
            </a:r>
            <a:r>
              <a:t/>
            </a:r>
            <a:br/>
            <a:r>
              <a:rPr sz="900" b="1"/>
              <a:t>students</a:t>
            </a:r>
          </a:p>
        </p:txBody>
      </p:sp>
      <p:sp>
        <p:nvSpPr>
          <p:cNvPr id="1584328718" name="Text"/>
          <p:cNvSpPr>
            <a:spLocks noGrp="1"/>
          </p:cNvSpPr>
          <p:nvPr/>
        </p:nvSpPr>
        <p:spPr>
          <a:xfrm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163024273" name="Text"/>
          <p:cNvSpPr>
            <a:spLocks noGrp="1"/>
          </p:cNvSpPr>
          <p:nvPr/>
        </p:nvSpPr>
        <p:spPr>
          <a:xfrm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552801317" name="Text"/>
          <p:cNvSpPr>
            <a:spLocks noGrp="1"/>
          </p:cNvSpPr>
          <p:nvPr/>
        </p:nvSpPr>
        <p:spPr>
          <a:xfrm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917477897" name="Text"/>
          <p:cNvSpPr>
            <a:spLocks noGrp="1"/>
          </p:cNvSpPr>
          <p:nvPr/>
        </p:nvSpPr>
        <p:spPr>
          <a:xfrm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118429419" name="Text"/>
          <p:cNvSpPr>
            <a:spLocks noGrp="1"/>
          </p:cNvSpPr>
          <p:nvPr/>
        </p:nvSpPr>
        <p:spPr>
          <a:xfrm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-</a:t>
            </a:r>
          </a:p>
        </p:txBody>
      </p:sp>
      <p:sp>
        <p:nvSpPr>
          <p:cNvPr id="518882942" name="Text"/>
          <p:cNvSpPr>
            <a:spLocks noGrp="1"/>
          </p:cNvSpPr>
          <p:nvPr/>
        </p:nvSpPr>
        <p:spPr>
          <a:xfrm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2081999374" name="Text"/>
          <p:cNvSpPr>
            <a:spLocks noGrp="1"/>
          </p:cNvSpPr>
          <p:nvPr/>
        </p:nvSpPr>
        <p:spPr>
          <a:xfrm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064934600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227108102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1720408173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80340403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8 of 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705882" name="Text"/>
          <p:cNvSpPr>
            <a:spLocks noGrp="1"/>
          </p:cNvSpPr>
          <p:nvPr/>
        </p:nvSpPr>
        <p:spPr>
          <a:xfrm>
            <a:off x="330200" y="685800"/>
            <a:ext cx="10033000" cy="3683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2200">
                <a:solidFill>
                  <a:srgbClr val="ED1849"/>
                </a:solidFill>
                <a:latin typeface="Arial"/>
                <a:ea typeface="Arial"/>
                <a:cs typeface="Arial"/>
              </a:defRPr>
            </a:pPr>
            <a:r>
              <a:rPr sz="2200"/>
              <a:t>Group analysis (by special educational need)</a:t>
            </a:r>
          </a:p>
        </p:txBody>
      </p:sp>
      <p:sp>
        <p:nvSpPr>
          <p:cNvPr id="1861081192" name="Line"/>
          <p:cNvSpPr>
            <a:spLocks noGrp="1"/>
          </p:cNvSpPr>
          <p:nvPr/>
        </p:nvSpPr>
        <p:spPr>
          <a:xfrm flipV="1">
            <a:off x="330200" y="1104900"/>
            <a:ext cx="10033000" cy="0"/>
          </a:xfrm>
          <a:prstGeom prst="line">
            <a:avLst/>
          </a:prstGeom>
          <a:solidFill>
            <a:srgbClr val="FFFFFF"/>
          </a:solidFill>
          <a:ln w="635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092275389" name="Rectangle"/>
          <p:cNvSpPr>
            <a:spLocks noGrp="1"/>
          </p:cNvSpPr>
          <p:nvPr/>
        </p:nvSpPr>
        <p:spPr>
          <a:xfrm>
            <a:off x="0" y="266700"/>
            <a:ext cx="10693400" cy="419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182248367" name="Text"/>
          <p:cNvSpPr>
            <a:spLocks noGrp="1"/>
          </p:cNvSpPr>
          <p:nvPr/>
        </p:nvSpPr>
        <p:spPr>
          <a:xfrm>
            <a:off x="0" y="355600"/>
            <a:ext cx="10693400" cy="190500"/>
          </a:xfrm>
          <a:prstGeom prst="rect">
            <a:avLst/>
          </a:prstGeom>
          <a:solidFill>
            <a:srgbClr val="ED1849"/>
          </a:solidFill>
        </p:spPr>
        <p:txBody>
          <a:bodyPr wrap="square" lIns="3302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r>
              <a:rPr sz="900" i="1"/>
              <a:t>CAT4 </a:t>
            </a:r>
            <a:r>
              <a:rPr sz="900"/>
              <a:t>Summary presentation for senior leaders</a:t>
            </a:r>
          </a:p>
        </p:txBody>
      </p:sp>
      <p:sp>
        <p:nvSpPr>
          <p:cNvPr id="1529602125" name="Frame"/>
          <p:cNvSpPr>
            <a:spLocks noGrp="1"/>
          </p:cNvSpPr>
          <p:nvPr/>
        </p:nvSpPr>
        <p:spPr>
          <a:xfrm>
            <a:off x="9245600" y="266700"/>
            <a:ext cx="1130300" cy="342900"/>
          </a:xfrm>
          <a:prstGeom prst="rect">
            <a:avLst/>
          </a:prstGeom>
          <a:solidFill>
            <a:srgbClr val="FFFFFF"/>
          </a:solidFill>
        </p:spPr>
        <p:txBody>
          <a:bodyPr rtlCol="0" anchor="ctr"/>
          <a:lstStyle/>
          <a:p>
            <a:pPr algn="ctr"/>
            <a:endParaRPr/>
          </a:p>
        </p:txBody>
      </p:sp>
      <p:pic>
        <p:nvPicPr>
          <p:cNvPr id="1688496582" name="Picture"/>
          <p:cNvPicPr>
            <a:picLocks noChangeAspect="1"/>
          </p:cNvPicPr>
          <p:nvPr/>
        </p:nvPicPr>
        <p:blipFill>
          <a:blip r:embed="rId2"/>
          <a:srcRect/>
          <a:stretch>
            <a:fillRect l="12921" r="12921"/>
          </a:stretch>
        </p:blipFill>
        <p:spPr>
          <a:xfrm>
            <a:off x="9245600" y="266700"/>
            <a:ext cx="1130300" cy="342900"/>
          </a:xfrm>
          <a:prstGeom prst="rect">
            <a:avLst/>
          </a:prstGeom>
        </p:spPr>
      </p:pic>
      <p:sp>
        <p:nvSpPr>
          <p:cNvPr id="1713142216" name="Rectangle"/>
          <p:cNvSpPr>
            <a:spLocks noGrp="1"/>
          </p:cNvSpPr>
          <p:nvPr/>
        </p:nvSpPr>
        <p:spPr>
          <a:xfrm>
            <a:off x="1943100" y="2717800"/>
            <a:ext cx="6273800" cy="6477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467968983" name="Text"/>
          <p:cNvSpPr>
            <a:spLocks noGrp="1"/>
          </p:cNvSpPr>
          <p:nvPr/>
        </p:nvSpPr>
        <p:spPr>
          <a:xfrm>
            <a:off x="1943100" y="27178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All students </a:t>
            </a:r>
          </a:p>
        </p:txBody>
      </p:sp>
      <p:sp>
        <p:nvSpPr>
          <p:cNvPr id="1862560545" name="Text"/>
          <p:cNvSpPr>
            <a:spLocks noGrp="1"/>
          </p:cNvSpPr>
          <p:nvPr/>
        </p:nvSpPr>
        <p:spPr>
          <a:xfrm>
            <a:off x="64770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105.2</a:t>
            </a:r>
          </a:p>
        </p:txBody>
      </p:sp>
      <p:sp>
        <p:nvSpPr>
          <p:cNvPr id="185957496" name="Text"/>
          <p:cNvSpPr>
            <a:spLocks noGrp="1"/>
          </p:cNvSpPr>
          <p:nvPr/>
        </p:nvSpPr>
        <p:spPr>
          <a:xfrm>
            <a:off x="7327900" y="27178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798928887" name="Text"/>
          <p:cNvSpPr>
            <a:spLocks noGrp="1"/>
          </p:cNvSpPr>
          <p:nvPr/>
        </p:nvSpPr>
        <p:spPr>
          <a:xfrm>
            <a:off x="56261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1530042765" name="Text"/>
          <p:cNvSpPr>
            <a:spLocks noGrp="1"/>
          </p:cNvSpPr>
          <p:nvPr/>
        </p:nvSpPr>
        <p:spPr>
          <a:xfrm>
            <a:off x="30734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135</a:t>
            </a:r>
          </a:p>
        </p:txBody>
      </p:sp>
      <p:sp>
        <p:nvSpPr>
          <p:cNvPr id="1459562177" name="Text"/>
          <p:cNvSpPr>
            <a:spLocks noGrp="1"/>
          </p:cNvSpPr>
          <p:nvPr/>
        </p:nvSpPr>
        <p:spPr>
          <a:xfrm>
            <a:off x="47752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109.7</a:t>
            </a:r>
          </a:p>
        </p:txBody>
      </p:sp>
      <p:sp>
        <p:nvSpPr>
          <p:cNvPr id="155809158" name="Text"/>
          <p:cNvSpPr>
            <a:spLocks noGrp="1"/>
          </p:cNvSpPr>
          <p:nvPr/>
        </p:nvSpPr>
        <p:spPr>
          <a:xfrm>
            <a:off x="3924300" y="27178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102.9</a:t>
            </a:r>
          </a:p>
        </p:txBody>
      </p:sp>
      <p:sp>
        <p:nvSpPr>
          <p:cNvPr id="901952813" name="Text"/>
          <p:cNvSpPr>
            <a:spLocks noGrp="1"/>
          </p:cNvSpPr>
          <p:nvPr/>
        </p:nvSpPr>
        <p:spPr>
          <a:xfrm>
            <a:off x="1943100" y="29337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No </a:t>
            </a:r>
          </a:p>
        </p:txBody>
      </p:sp>
      <p:sp>
        <p:nvSpPr>
          <p:cNvPr id="33863918" name="Text"/>
          <p:cNvSpPr>
            <a:spLocks noGrp="1"/>
          </p:cNvSpPr>
          <p:nvPr/>
        </p:nvSpPr>
        <p:spPr>
          <a:xfrm>
            <a:off x="64770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105.4</a:t>
            </a:r>
          </a:p>
        </p:txBody>
      </p:sp>
      <p:sp>
        <p:nvSpPr>
          <p:cNvPr id="67703371" name="Text"/>
          <p:cNvSpPr>
            <a:spLocks noGrp="1"/>
          </p:cNvSpPr>
          <p:nvPr/>
        </p:nvSpPr>
        <p:spPr>
          <a:xfrm>
            <a:off x="7327900" y="29337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105.8</a:t>
            </a:r>
          </a:p>
        </p:txBody>
      </p:sp>
      <p:sp>
        <p:nvSpPr>
          <p:cNvPr id="1871707134" name="Text"/>
          <p:cNvSpPr>
            <a:spLocks noGrp="1"/>
          </p:cNvSpPr>
          <p:nvPr/>
        </p:nvSpPr>
        <p:spPr>
          <a:xfrm>
            <a:off x="56261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105.5</a:t>
            </a:r>
          </a:p>
        </p:txBody>
      </p:sp>
      <p:sp>
        <p:nvSpPr>
          <p:cNvPr id="1441339882" name="Text"/>
          <p:cNvSpPr>
            <a:spLocks noGrp="1"/>
          </p:cNvSpPr>
          <p:nvPr/>
        </p:nvSpPr>
        <p:spPr>
          <a:xfrm>
            <a:off x="30734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127</a:t>
            </a:r>
          </a:p>
        </p:txBody>
      </p:sp>
      <p:sp>
        <p:nvSpPr>
          <p:cNvPr id="983858614" name="Text"/>
          <p:cNvSpPr>
            <a:spLocks noGrp="1"/>
          </p:cNvSpPr>
          <p:nvPr/>
        </p:nvSpPr>
        <p:spPr>
          <a:xfrm>
            <a:off x="47752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110.4</a:t>
            </a:r>
          </a:p>
        </p:txBody>
      </p:sp>
      <p:sp>
        <p:nvSpPr>
          <p:cNvPr id="87643598" name="Text"/>
          <p:cNvSpPr>
            <a:spLocks noGrp="1"/>
          </p:cNvSpPr>
          <p:nvPr/>
        </p:nvSpPr>
        <p:spPr>
          <a:xfrm>
            <a:off x="3924300" y="29337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103.1</a:t>
            </a:r>
          </a:p>
        </p:txBody>
      </p:sp>
      <p:sp>
        <p:nvSpPr>
          <p:cNvPr id="1999653391" name="Text"/>
          <p:cNvSpPr>
            <a:spLocks noGrp="1"/>
          </p:cNvSpPr>
          <p:nvPr/>
        </p:nvSpPr>
        <p:spPr>
          <a:xfrm>
            <a:off x="1943100" y="31496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25400" rIns="0" bIns="2540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Yes </a:t>
            </a:r>
          </a:p>
        </p:txBody>
      </p:sp>
      <p:sp>
        <p:nvSpPr>
          <p:cNvPr id="55466987" name="Text"/>
          <p:cNvSpPr>
            <a:spLocks noGrp="1"/>
          </p:cNvSpPr>
          <p:nvPr/>
        </p:nvSpPr>
        <p:spPr>
          <a:xfrm>
            <a:off x="64770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101.6</a:t>
            </a:r>
          </a:p>
        </p:txBody>
      </p:sp>
      <p:sp>
        <p:nvSpPr>
          <p:cNvPr id="225747711" name="Text"/>
          <p:cNvSpPr>
            <a:spLocks noGrp="1"/>
          </p:cNvSpPr>
          <p:nvPr/>
        </p:nvSpPr>
        <p:spPr>
          <a:xfrm>
            <a:off x="7327900" y="31496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100.6</a:t>
            </a:r>
          </a:p>
        </p:txBody>
      </p:sp>
      <p:sp>
        <p:nvSpPr>
          <p:cNvPr id="1685658175" name="Text"/>
          <p:cNvSpPr>
            <a:spLocks noGrp="1"/>
          </p:cNvSpPr>
          <p:nvPr/>
        </p:nvSpPr>
        <p:spPr>
          <a:xfrm>
            <a:off x="56261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103.5</a:t>
            </a:r>
          </a:p>
        </p:txBody>
      </p:sp>
      <p:sp>
        <p:nvSpPr>
          <p:cNvPr id="1252676001" name="Text"/>
          <p:cNvSpPr>
            <a:spLocks noGrp="1"/>
          </p:cNvSpPr>
          <p:nvPr/>
        </p:nvSpPr>
        <p:spPr>
          <a:xfrm>
            <a:off x="30734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8</a:t>
            </a:r>
          </a:p>
        </p:txBody>
      </p:sp>
      <p:sp>
        <p:nvSpPr>
          <p:cNvPr id="1943357266" name="Text"/>
          <p:cNvSpPr>
            <a:spLocks noGrp="1"/>
          </p:cNvSpPr>
          <p:nvPr/>
        </p:nvSpPr>
        <p:spPr>
          <a:xfrm>
            <a:off x="47752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99.3</a:t>
            </a:r>
          </a:p>
        </p:txBody>
      </p:sp>
      <p:sp>
        <p:nvSpPr>
          <p:cNvPr id="926782439" name="Text"/>
          <p:cNvSpPr>
            <a:spLocks noGrp="1"/>
          </p:cNvSpPr>
          <p:nvPr/>
        </p:nvSpPr>
        <p:spPr>
          <a:xfrm>
            <a:off x="3924300" y="31496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99.9</a:t>
            </a:r>
          </a:p>
        </p:txBody>
      </p:sp>
      <p:sp>
        <p:nvSpPr>
          <p:cNvPr id="733560582" name="Text"/>
          <p:cNvSpPr>
            <a:spLocks noGrp="1"/>
          </p:cNvSpPr>
          <p:nvPr/>
        </p:nvSpPr>
        <p:spPr>
          <a:xfrm>
            <a:off x="56261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Non-verbal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249084247" name="Text"/>
          <p:cNvSpPr>
            <a:spLocks noGrp="1"/>
          </p:cNvSpPr>
          <p:nvPr/>
        </p:nvSpPr>
        <p:spPr>
          <a:xfrm>
            <a:off x="39243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Verbal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913311326" name="Text"/>
          <p:cNvSpPr>
            <a:spLocks noGrp="1"/>
          </p:cNvSpPr>
          <p:nvPr/>
        </p:nvSpPr>
        <p:spPr>
          <a:xfrm>
            <a:off x="64770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Spatial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957830973" name="Text"/>
          <p:cNvSpPr>
            <a:spLocks noGrp="1"/>
          </p:cNvSpPr>
          <p:nvPr/>
        </p:nvSpPr>
        <p:spPr>
          <a:xfrm>
            <a:off x="47752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Quantitative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520723877" name="Text"/>
          <p:cNvSpPr>
            <a:spLocks noGrp="1"/>
          </p:cNvSpPr>
          <p:nvPr/>
        </p:nvSpPr>
        <p:spPr>
          <a:xfrm>
            <a:off x="7327900" y="2184400"/>
            <a:ext cx="8890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Overall</a:t>
            </a:r>
            <a:r>
              <a:t/>
            </a:r>
            <a:br/>
            <a:r>
              <a:rPr sz="900" b="1"/>
              <a:t>mean SAS</a:t>
            </a:r>
          </a:p>
        </p:txBody>
      </p:sp>
      <p:sp>
        <p:nvSpPr>
          <p:cNvPr id="1603317792" name="Text"/>
          <p:cNvSpPr>
            <a:spLocks noGrp="1"/>
          </p:cNvSpPr>
          <p:nvPr/>
        </p:nvSpPr>
        <p:spPr>
          <a:xfrm>
            <a:off x="3073400" y="2184400"/>
            <a:ext cx="850900" cy="317500"/>
          </a:xfrm>
          <a:prstGeom prst="rect">
            <a:avLst/>
          </a:prstGeom>
          <a:solidFill>
            <a:srgbClr val="FAC0CD"/>
          </a:solidFill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No. of</a:t>
            </a:r>
            <a:r>
              <a:t/>
            </a:r>
            <a:br/>
            <a:r>
              <a:rPr sz="900" b="1"/>
              <a:t>students</a:t>
            </a:r>
          </a:p>
        </p:txBody>
      </p:sp>
      <p:sp>
        <p:nvSpPr>
          <p:cNvPr id="337327588" name="Text"/>
          <p:cNvSpPr>
            <a:spLocks noGrp="1"/>
          </p:cNvSpPr>
          <p:nvPr/>
        </p:nvSpPr>
        <p:spPr>
          <a:xfrm>
            <a:off x="47752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07943436" name="Text"/>
          <p:cNvSpPr>
            <a:spLocks noGrp="1"/>
          </p:cNvSpPr>
          <p:nvPr/>
        </p:nvSpPr>
        <p:spPr>
          <a:xfrm>
            <a:off x="1943100" y="2501900"/>
            <a:ext cx="11303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50800" tIns="0" rIns="0" bIns="0" rtlCol="0" anchor="ctr"/>
          <a:lstStyle/>
          <a:p>
            <a:pPr algn="l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National average</a:t>
            </a:r>
          </a:p>
        </p:txBody>
      </p:sp>
      <p:sp>
        <p:nvSpPr>
          <p:cNvPr id="1729130784" name="Text"/>
          <p:cNvSpPr>
            <a:spLocks noGrp="1"/>
          </p:cNvSpPr>
          <p:nvPr/>
        </p:nvSpPr>
        <p:spPr>
          <a:xfrm>
            <a:off x="39243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752375484" name="Text"/>
          <p:cNvSpPr>
            <a:spLocks noGrp="1"/>
          </p:cNvSpPr>
          <p:nvPr/>
        </p:nvSpPr>
        <p:spPr>
          <a:xfrm>
            <a:off x="7327900" y="2501900"/>
            <a:ext cx="8890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584024630" name="Text"/>
          <p:cNvSpPr>
            <a:spLocks noGrp="1"/>
          </p:cNvSpPr>
          <p:nvPr/>
        </p:nvSpPr>
        <p:spPr>
          <a:xfrm>
            <a:off x="30734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/>
              <a:t>-</a:t>
            </a:r>
          </a:p>
        </p:txBody>
      </p:sp>
      <p:sp>
        <p:nvSpPr>
          <p:cNvPr id="347184551" name="Text"/>
          <p:cNvSpPr>
            <a:spLocks noGrp="1"/>
          </p:cNvSpPr>
          <p:nvPr/>
        </p:nvSpPr>
        <p:spPr>
          <a:xfrm>
            <a:off x="56261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417679758" name="Text"/>
          <p:cNvSpPr>
            <a:spLocks noGrp="1"/>
          </p:cNvSpPr>
          <p:nvPr/>
        </p:nvSpPr>
        <p:spPr>
          <a:xfrm>
            <a:off x="6477000" y="2501900"/>
            <a:ext cx="850900" cy="215900"/>
          </a:xfrm>
          <a:prstGeom prst="rect">
            <a:avLst/>
          </a:prstGeom>
          <a:ln w="6350">
            <a:solidFill>
              <a:srgbClr val="000000"/>
            </a:solidFill>
            <a:prstDash val="solid"/>
          </a:ln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  <a:defRPr sz="9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900" b="1"/>
              <a:t>100.0</a:t>
            </a:r>
          </a:p>
        </p:txBody>
      </p:sp>
      <p:sp>
        <p:nvSpPr>
          <p:cNvPr id="1967134310" name="Text"/>
          <p:cNvSpPr>
            <a:spLocks noGrp="1"/>
          </p:cNvSpPr>
          <p:nvPr/>
        </p:nvSpPr>
        <p:spPr>
          <a:xfrm>
            <a:off x="685800" y="1346200"/>
            <a:ext cx="9245600" cy="596900"/>
          </a:xfrm>
          <a:prstGeom prst="rect">
            <a:avLst/>
          </a:prstGeom>
        </p:spPr>
        <p:txBody>
          <a:bodyPr wrap="square" lIns="0" tIns="0" rIns="0" bIns="0" rtlCol="0" anchor="t"/>
          <a:lstStyle/>
          <a:p>
            <a:pPr algn="l">
              <a:lnSpc>
                <a:spcPct val="100000"/>
              </a:lnSpc>
              <a:defRPr sz="200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sz="2000"/>
              <a:t>The table below shows mean (average) scores for all students compared with those for the national sample.</a:t>
            </a:r>
          </a:p>
        </p:txBody>
      </p:sp>
      <p:sp>
        <p:nvSpPr>
          <p:cNvPr id="1115602605" name="Rectangle"/>
          <p:cNvSpPr>
            <a:spLocks noGrp="1"/>
          </p:cNvSpPr>
          <p:nvPr/>
        </p:nvSpPr>
        <p:spPr>
          <a:xfrm>
            <a:off x="330200" y="7048500"/>
            <a:ext cx="10033000" cy="292100"/>
          </a:xfrm>
          <a:prstGeom prst="rect">
            <a:avLst/>
          </a:prstGeom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253260278" name="Text"/>
          <p:cNvSpPr>
            <a:spLocks noGrp="1"/>
          </p:cNvSpPr>
          <p:nvPr/>
        </p:nvSpPr>
        <p:spPr>
          <a:xfrm>
            <a:off x="330200" y="7073900"/>
            <a:ext cx="27940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l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Copyright © 2014 GL Assessment Limited</a:t>
            </a:r>
          </a:p>
        </p:txBody>
      </p:sp>
      <p:sp>
        <p:nvSpPr>
          <p:cNvPr id="232903992" name="Line"/>
          <p:cNvSpPr>
            <a:spLocks noGrp="1"/>
          </p:cNvSpPr>
          <p:nvPr/>
        </p:nvSpPr>
        <p:spPr>
          <a:xfrm flipV="1">
            <a:off x="330200" y="7061200"/>
            <a:ext cx="10020300" cy="0"/>
          </a:xfrm>
          <a:prstGeom prst="line">
            <a:avLst/>
          </a:prstGeom>
          <a:solidFill>
            <a:srgbClr val="FFFFFF"/>
          </a:solidFill>
          <a:ln w="12700">
            <a:solidFill>
              <a:srgbClr val="ED1849"/>
            </a:solidFill>
            <a:prstDash val="solid"/>
          </a:ln>
        </p:spPr>
        <p:txBody>
          <a:bodyPr rtlCol="0" anchor="ctr"/>
          <a:lstStyle/>
          <a:p>
            <a:pPr algn="ctr"/>
            <a:endParaRPr/>
          </a:p>
        </p:txBody>
      </p:sp>
      <p:sp>
        <p:nvSpPr>
          <p:cNvPr id="1702188710" name="Text"/>
          <p:cNvSpPr>
            <a:spLocks noGrp="1"/>
          </p:cNvSpPr>
          <p:nvPr/>
        </p:nvSpPr>
        <p:spPr>
          <a:xfrm>
            <a:off x="8483600" y="7086600"/>
            <a:ext cx="1854200" cy="254000"/>
          </a:xfrm>
          <a:prstGeom prst="rect">
            <a:avLst/>
          </a:prstGeom>
        </p:spPr>
        <p:txBody>
          <a:bodyPr wrap="square" lIns="0" tIns="0" rIns="0" bIns="0" rtlCol="0" anchor="ctr"/>
          <a:lstStyle/>
          <a:p>
            <a:pPr algn="r">
              <a:lnSpc>
                <a:spcPct val="100000"/>
              </a:lnSpc>
              <a:defRPr sz="700">
                <a:solidFill>
                  <a:srgbClr val="666666"/>
                </a:solidFill>
                <a:latin typeface="Arial"/>
                <a:ea typeface="Arial"/>
                <a:cs typeface="Arial"/>
              </a:defRPr>
            </a:pPr>
            <a:r>
              <a:rPr sz="700"/>
              <a:t>Slide 9 of 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1433</Words>
  <Application>Microsoft Macintosh PowerPoint</Application>
  <PresentationFormat>Custom</PresentationFormat>
  <Paragraphs>497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SansSerif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2016-10-01T11:47:47Z</dcterms:modified>
</cp:coreProperties>
</file>